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0"/>
  </p:notesMasterIdLst>
  <p:sldIdLst>
    <p:sldId id="256" r:id="rId2"/>
    <p:sldId id="262" r:id="rId3"/>
    <p:sldId id="330" r:id="rId4"/>
    <p:sldId id="326" r:id="rId5"/>
    <p:sldId id="272" r:id="rId6"/>
    <p:sldId id="265" r:id="rId7"/>
    <p:sldId id="278" r:id="rId8"/>
    <p:sldId id="275" r:id="rId9"/>
    <p:sldId id="276" r:id="rId10"/>
    <p:sldId id="277" r:id="rId11"/>
    <p:sldId id="284" r:id="rId12"/>
    <p:sldId id="290" r:id="rId13"/>
    <p:sldId id="283" r:id="rId14"/>
    <p:sldId id="282" r:id="rId15"/>
    <p:sldId id="281" r:id="rId16"/>
    <p:sldId id="280" r:id="rId17"/>
    <p:sldId id="279" r:id="rId18"/>
    <p:sldId id="285" r:id="rId19"/>
    <p:sldId id="287" r:id="rId20"/>
    <p:sldId id="289" r:id="rId21"/>
    <p:sldId id="288" r:id="rId22"/>
    <p:sldId id="309" r:id="rId23"/>
    <p:sldId id="310" r:id="rId24"/>
    <p:sldId id="312" r:id="rId25"/>
    <p:sldId id="327" r:id="rId26"/>
    <p:sldId id="328" r:id="rId27"/>
    <p:sldId id="329" r:id="rId28"/>
    <p:sldId id="337" r:id="rId29"/>
    <p:sldId id="333" r:id="rId30"/>
    <p:sldId id="335" r:id="rId31"/>
    <p:sldId id="315" r:id="rId32"/>
    <p:sldId id="318" r:id="rId33"/>
    <p:sldId id="319" r:id="rId34"/>
    <p:sldId id="320" r:id="rId35"/>
    <p:sldId id="338" r:id="rId36"/>
    <p:sldId id="332" r:id="rId37"/>
    <p:sldId id="273" r:id="rId38"/>
    <p:sldId id="325" r:id="rId39"/>
    <p:sldId id="323" r:id="rId40"/>
    <p:sldId id="322" r:id="rId41"/>
    <p:sldId id="257" r:id="rId42"/>
    <p:sldId id="270" r:id="rId43"/>
    <p:sldId id="271" r:id="rId44"/>
    <p:sldId id="311" r:id="rId45"/>
    <p:sldId id="305" r:id="rId46"/>
    <p:sldId id="308" r:id="rId47"/>
    <p:sldId id="269" r:id="rId48"/>
    <p:sldId id="303" r:id="rId49"/>
    <p:sldId id="264" r:id="rId50"/>
    <p:sldId id="267" r:id="rId51"/>
    <p:sldId id="304" r:id="rId52"/>
    <p:sldId id="302" r:id="rId53"/>
    <p:sldId id="258" r:id="rId54"/>
    <p:sldId id="266" r:id="rId55"/>
    <p:sldId id="274" r:id="rId56"/>
    <p:sldId id="260" r:id="rId57"/>
    <p:sldId id="334" r:id="rId58"/>
    <p:sldId id="259" r:id="rId5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521415D9-36F7-43E2-AB2F-B90AF26B5E84}">
      <p14:sectionLst xmlns:p14="http://schemas.microsoft.com/office/powerpoint/2010/main">
        <p14:section name="Seção Padrão" id="{916E00BA-BE43-4807-A49C-6FF5DD61EA7D}">
          <p14:sldIdLst>
            <p14:sldId id="256"/>
            <p14:sldId id="262"/>
            <p14:sldId id="330"/>
            <p14:sldId id="326"/>
            <p14:sldId id="272"/>
            <p14:sldId id="265"/>
            <p14:sldId id="278"/>
            <p14:sldId id="275"/>
            <p14:sldId id="276"/>
            <p14:sldId id="277"/>
            <p14:sldId id="284"/>
            <p14:sldId id="290"/>
            <p14:sldId id="283"/>
            <p14:sldId id="282"/>
            <p14:sldId id="281"/>
            <p14:sldId id="280"/>
            <p14:sldId id="279"/>
            <p14:sldId id="285"/>
            <p14:sldId id="287"/>
            <p14:sldId id="289"/>
            <p14:sldId id="288"/>
            <p14:sldId id="309"/>
            <p14:sldId id="310"/>
            <p14:sldId id="312"/>
            <p14:sldId id="327"/>
            <p14:sldId id="328"/>
            <p14:sldId id="329"/>
            <p14:sldId id="337"/>
            <p14:sldId id="333"/>
            <p14:sldId id="335"/>
            <p14:sldId id="315"/>
            <p14:sldId id="318"/>
            <p14:sldId id="319"/>
            <p14:sldId id="320"/>
            <p14:sldId id="338"/>
            <p14:sldId id="332"/>
            <p14:sldId id="273"/>
            <p14:sldId id="325"/>
            <p14:sldId id="323"/>
            <p14:sldId id="322"/>
            <p14:sldId id="257"/>
            <p14:sldId id="270"/>
            <p14:sldId id="271"/>
            <p14:sldId id="311"/>
            <p14:sldId id="305"/>
            <p14:sldId id="308"/>
            <p14:sldId id="269"/>
            <p14:sldId id="303"/>
            <p14:sldId id="264"/>
            <p14:sldId id="267"/>
            <p14:sldId id="304"/>
            <p14:sldId id="302"/>
            <p14:sldId id="258"/>
            <p14:sldId id="266"/>
            <p14:sldId id="274"/>
            <p14:sldId id="260"/>
            <p14:sldId id="334"/>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7CEFA"/>
    <a:srgbClr val="1C1C1C"/>
    <a:srgbClr val="777777"/>
    <a:srgbClr val="76D1B3"/>
    <a:srgbClr val="2996FF"/>
    <a:srgbClr val="68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D9D7A1-4C7F-468F-9F85-698DAD4197EA}" v="130" dt="2020-12-09T23:41:37.816"/>
    <p1510:client id="{9FCE5C3F-C725-40C2-3D12-6962CB5FD152}" v="285" dt="2020-12-09T23:21:28.17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Julia Possamai" userId="7e1af920-7170-402c-9df2-40af89bc2a88" providerId="ADAL" clId="{5BD9D7A1-4C7F-468F-9F85-698DAD4197EA}"/>
    <pc:docChg chg="undo custSel modSld">
      <pc:chgData name="Ana Julia Possamai" userId="7e1af920-7170-402c-9df2-40af89bc2a88" providerId="ADAL" clId="{5BD9D7A1-4C7F-468F-9F85-698DAD4197EA}" dt="2020-12-10T00:03:26.483" v="380" actId="14100"/>
      <pc:docMkLst>
        <pc:docMk/>
      </pc:docMkLst>
      <pc:sldChg chg="modSp mod">
        <pc:chgData name="Ana Julia Possamai" userId="7e1af920-7170-402c-9df2-40af89bc2a88" providerId="ADAL" clId="{5BD9D7A1-4C7F-468F-9F85-698DAD4197EA}" dt="2020-12-09T23:25:36.814" v="1" actId="108"/>
        <pc:sldMkLst>
          <pc:docMk/>
          <pc:sldMk cId="0" sldId="256"/>
        </pc:sldMkLst>
        <pc:spChg chg="mod">
          <ac:chgData name="Ana Julia Possamai" userId="7e1af920-7170-402c-9df2-40af89bc2a88" providerId="ADAL" clId="{5BD9D7A1-4C7F-468F-9F85-698DAD4197EA}" dt="2020-12-09T23:25:36.814" v="1" actId="108"/>
          <ac:spMkLst>
            <pc:docMk/>
            <pc:sldMk cId="0" sldId="256"/>
            <ac:spMk id="5" creationId="{C20F35CD-D1D3-48E8-8D0B-AD31E4FE8F5E}"/>
          </ac:spMkLst>
        </pc:spChg>
      </pc:sldChg>
      <pc:sldChg chg="addSp delSp modSp mod">
        <pc:chgData name="Ana Julia Possamai" userId="7e1af920-7170-402c-9df2-40af89bc2a88" providerId="ADAL" clId="{5BD9D7A1-4C7F-468F-9F85-698DAD4197EA}" dt="2020-12-09T23:51:23.527" v="220" actId="1076"/>
        <pc:sldMkLst>
          <pc:docMk/>
          <pc:sldMk cId="0" sldId="257"/>
        </pc:sldMkLst>
        <pc:spChg chg="del">
          <ac:chgData name="Ana Julia Possamai" userId="7e1af920-7170-402c-9df2-40af89bc2a88" providerId="ADAL" clId="{5BD9D7A1-4C7F-468F-9F85-698DAD4197EA}" dt="2020-12-09T23:50:20.961" v="183" actId="478"/>
          <ac:spMkLst>
            <pc:docMk/>
            <pc:sldMk cId="0" sldId="257"/>
            <ac:spMk id="2" creationId="{00000000-0000-0000-0000-000000000000}"/>
          </ac:spMkLst>
        </pc:spChg>
        <pc:spChg chg="add mod">
          <ac:chgData name="Ana Julia Possamai" userId="7e1af920-7170-402c-9df2-40af89bc2a88" providerId="ADAL" clId="{5BD9D7A1-4C7F-468F-9F85-698DAD4197EA}" dt="2020-12-09T23:50:39.481" v="215" actId="20577"/>
          <ac:spMkLst>
            <pc:docMk/>
            <pc:sldMk cId="0" sldId="257"/>
            <ac:spMk id="6" creationId="{FC8F202A-E93B-4223-92AC-12C8C40CA17E}"/>
          </ac:spMkLst>
        </pc:spChg>
        <pc:picChg chg="add mod">
          <ac:chgData name="Ana Julia Possamai" userId="7e1af920-7170-402c-9df2-40af89bc2a88" providerId="ADAL" clId="{5BD9D7A1-4C7F-468F-9F85-698DAD4197EA}" dt="2020-12-09T23:51:23.527" v="220" actId="1076"/>
          <ac:picMkLst>
            <pc:docMk/>
            <pc:sldMk cId="0" sldId="257"/>
            <ac:picMk id="4" creationId="{B988B184-0BC6-41F2-A7BE-AF021A1F7074}"/>
          </ac:picMkLst>
        </pc:picChg>
        <pc:picChg chg="add del mod">
          <ac:chgData name="Ana Julia Possamai" userId="7e1af920-7170-402c-9df2-40af89bc2a88" providerId="ADAL" clId="{5BD9D7A1-4C7F-468F-9F85-698DAD4197EA}" dt="2020-12-09T23:51:19.184" v="219" actId="478"/>
          <ac:picMkLst>
            <pc:docMk/>
            <pc:sldMk cId="0" sldId="257"/>
            <ac:picMk id="7" creationId="{51A488EB-753D-4B2A-B437-846D682A1F99}"/>
          </ac:picMkLst>
        </pc:picChg>
      </pc:sldChg>
      <pc:sldChg chg="modSp mod">
        <pc:chgData name="Ana Julia Possamai" userId="7e1af920-7170-402c-9df2-40af89bc2a88" providerId="ADAL" clId="{5BD9D7A1-4C7F-468F-9F85-698DAD4197EA}" dt="2020-12-10T00:02:06.356" v="372" actId="1076"/>
        <pc:sldMkLst>
          <pc:docMk/>
          <pc:sldMk cId="0" sldId="258"/>
        </pc:sldMkLst>
        <pc:spChg chg="mod">
          <ac:chgData name="Ana Julia Possamai" userId="7e1af920-7170-402c-9df2-40af89bc2a88" providerId="ADAL" clId="{5BD9D7A1-4C7F-468F-9F85-698DAD4197EA}" dt="2020-12-10T00:02:06.356" v="372" actId="1076"/>
          <ac:spMkLst>
            <pc:docMk/>
            <pc:sldMk cId="0" sldId="258"/>
            <ac:spMk id="9" creationId="{00000000-0000-0000-0000-000000000000}"/>
          </ac:spMkLst>
        </pc:spChg>
      </pc:sldChg>
      <pc:sldChg chg="modSp mod">
        <pc:chgData name="Ana Julia Possamai" userId="7e1af920-7170-402c-9df2-40af89bc2a88" providerId="ADAL" clId="{5BD9D7A1-4C7F-468F-9F85-698DAD4197EA}" dt="2020-12-10T00:03:26.483" v="380" actId="14100"/>
        <pc:sldMkLst>
          <pc:docMk/>
          <pc:sldMk cId="2868205439" sldId="260"/>
        </pc:sldMkLst>
        <pc:spChg chg="mod">
          <ac:chgData name="Ana Julia Possamai" userId="7e1af920-7170-402c-9df2-40af89bc2a88" providerId="ADAL" clId="{5BD9D7A1-4C7F-468F-9F85-698DAD4197EA}" dt="2020-12-10T00:03:17.312" v="378" actId="120"/>
          <ac:spMkLst>
            <pc:docMk/>
            <pc:sldMk cId="2868205439" sldId="260"/>
            <ac:spMk id="2" creationId="{00000000-0000-0000-0000-000000000000}"/>
          </ac:spMkLst>
        </pc:spChg>
        <pc:spChg chg="mod">
          <ac:chgData name="Ana Julia Possamai" userId="7e1af920-7170-402c-9df2-40af89bc2a88" providerId="ADAL" clId="{5BD9D7A1-4C7F-468F-9F85-698DAD4197EA}" dt="2020-12-10T00:03:26.483" v="380" actId="14100"/>
          <ac:spMkLst>
            <pc:docMk/>
            <pc:sldMk cId="2868205439" sldId="260"/>
            <ac:spMk id="6" creationId="{00000000-0000-0000-0000-000000000000}"/>
          </ac:spMkLst>
        </pc:spChg>
      </pc:sldChg>
      <pc:sldChg chg="modSp mod">
        <pc:chgData name="Ana Julia Possamai" userId="7e1af920-7170-402c-9df2-40af89bc2a88" providerId="ADAL" clId="{5BD9D7A1-4C7F-468F-9F85-698DAD4197EA}" dt="2020-12-09T23:26:41.387" v="9" actId="20577"/>
        <pc:sldMkLst>
          <pc:docMk/>
          <pc:sldMk cId="1395453479" sldId="262"/>
        </pc:sldMkLst>
        <pc:spChg chg="mod">
          <ac:chgData name="Ana Julia Possamai" userId="7e1af920-7170-402c-9df2-40af89bc2a88" providerId="ADAL" clId="{5BD9D7A1-4C7F-468F-9F85-698DAD4197EA}" dt="2020-12-09T23:26:31.545" v="7" actId="1076"/>
          <ac:spMkLst>
            <pc:docMk/>
            <pc:sldMk cId="1395453479" sldId="262"/>
            <ac:spMk id="2" creationId="{00000000-0000-0000-0000-000000000000}"/>
          </ac:spMkLst>
        </pc:spChg>
        <pc:spChg chg="mod">
          <ac:chgData name="Ana Julia Possamai" userId="7e1af920-7170-402c-9df2-40af89bc2a88" providerId="ADAL" clId="{5BD9D7A1-4C7F-468F-9F85-698DAD4197EA}" dt="2020-12-09T23:26:41.387" v="9" actId="20577"/>
          <ac:spMkLst>
            <pc:docMk/>
            <pc:sldMk cId="1395453479" sldId="262"/>
            <ac:spMk id="5" creationId="{11254E38-94B3-4F5F-90EF-4A8F441898D1}"/>
          </ac:spMkLst>
        </pc:spChg>
      </pc:sldChg>
      <pc:sldChg chg="modSp mod">
        <pc:chgData name="Ana Julia Possamai" userId="7e1af920-7170-402c-9df2-40af89bc2a88" providerId="ADAL" clId="{5BD9D7A1-4C7F-468F-9F85-698DAD4197EA}" dt="2020-12-10T00:00:26.880" v="362" actId="207"/>
        <pc:sldMkLst>
          <pc:docMk/>
          <pc:sldMk cId="2456269387" sldId="264"/>
        </pc:sldMkLst>
        <pc:graphicFrameChg chg="modGraphic">
          <ac:chgData name="Ana Julia Possamai" userId="7e1af920-7170-402c-9df2-40af89bc2a88" providerId="ADAL" clId="{5BD9D7A1-4C7F-468F-9F85-698DAD4197EA}" dt="2020-12-10T00:00:26.880" v="362" actId="207"/>
          <ac:graphicFrameMkLst>
            <pc:docMk/>
            <pc:sldMk cId="2456269387" sldId="264"/>
            <ac:graphicFrameMk id="6" creationId="{00000000-0000-0000-0000-000000000000}"/>
          </ac:graphicFrameMkLst>
        </pc:graphicFrameChg>
        <pc:picChg chg="ord">
          <ac:chgData name="Ana Julia Possamai" userId="7e1af920-7170-402c-9df2-40af89bc2a88" providerId="ADAL" clId="{5BD9D7A1-4C7F-468F-9F85-698DAD4197EA}" dt="2020-12-10T00:00:19.226" v="361" actId="167"/>
          <ac:picMkLst>
            <pc:docMk/>
            <pc:sldMk cId="2456269387" sldId="264"/>
            <ac:picMk id="169" creationId="{00000000-0000-0000-0000-000000000000}"/>
          </ac:picMkLst>
        </pc:picChg>
      </pc:sldChg>
      <pc:sldChg chg="modSp mod">
        <pc:chgData name="Ana Julia Possamai" userId="7e1af920-7170-402c-9df2-40af89bc2a88" providerId="ADAL" clId="{5BD9D7A1-4C7F-468F-9F85-698DAD4197EA}" dt="2020-12-09T23:33:55.509" v="69" actId="120"/>
        <pc:sldMkLst>
          <pc:docMk/>
          <pc:sldMk cId="3810576841" sldId="265"/>
        </pc:sldMkLst>
        <pc:spChg chg="mod">
          <ac:chgData name="Ana Julia Possamai" userId="7e1af920-7170-402c-9df2-40af89bc2a88" providerId="ADAL" clId="{5BD9D7A1-4C7F-468F-9F85-698DAD4197EA}" dt="2020-12-09T23:33:29.980" v="62" actId="1076"/>
          <ac:spMkLst>
            <pc:docMk/>
            <pc:sldMk cId="3810576841" sldId="265"/>
            <ac:spMk id="3" creationId="{00000000-0000-0000-0000-000000000000}"/>
          </ac:spMkLst>
        </pc:spChg>
        <pc:spChg chg="mod">
          <ac:chgData name="Ana Julia Possamai" userId="7e1af920-7170-402c-9df2-40af89bc2a88" providerId="ADAL" clId="{5BD9D7A1-4C7F-468F-9F85-698DAD4197EA}" dt="2020-12-09T23:33:55.509" v="69" actId="120"/>
          <ac:spMkLst>
            <pc:docMk/>
            <pc:sldMk cId="3810576841" sldId="265"/>
            <ac:spMk id="4" creationId="{00000000-0000-0000-0000-000000000000}"/>
          </ac:spMkLst>
        </pc:spChg>
        <pc:spChg chg="mod">
          <ac:chgData name="Ana Julia Possamai" userId="7e1af920-7170-402c-9df2-40af89bc2a88" providerId="ADAL" clId="{5BD9D7A1-4C7F-468F-9F85-698DAD4197EA}" dt="2020-12-09T23:33:29.949" v="61" actId="1076"/>
          <ac:spMkLst>
            <pc:docMk/>
            <pc:sldMk cId="3810576841" sldId="265"/>
            <ac:spMk id="5" creationId="{00000000-0000-0000-0000-000000000000}"/>
          </ac:spMkLst>
        </pc:spChg>
      </pc:sldChg>
      <pc:sldChg chg="modSp mod">
        <pc:chgData name="Ana Julia Possamai" userId="7e1af920-7170-402c-9df2-40af89bc2a88" providerId="ADAL" clId="{5BD9D7A1-4C7F-468F-9F85-698DAD4197EA}" dt="2020-12-10T00:02:37.905" v="375" actId="14100"/>
        <pc:sldMkLst>
          <pc:docMk/>
          <pc:sldMk cId="874531081" sldId="266"/>
        </pc:sldMkLst>
        <pc:spChg chg="mod">
          <ac:chgData name="Ana Julia Possamai" userId="7e1af920-7170-402c-9df2-40af89bc2a88" providerId="ADAL" clId="{5BD9D7A1-4C7F-468F-9F85-698DAD4197EA}" dt="2020-12-10T00:02:37.905" v="375" actId="14100"/>
          <ac:spMkLst>
            <pc:docMk/>
            <pc:sldMk cId="874531081" sldId="266"/>
            <ac:spMk id="2" creationId="{00000000-0000-0000-0000-000000000000}"/>
          </ac:spMkLst>
        </pc:spChg>
      </pc:sldChg>
      <pc:sldChg chg="modSp mod">
        <pc:chgData name="Ana Julia Possamai" userId="7e1af920-7170-402c-9df2-40af89bc2a88" providerId="ADAL" clId="{5BD9D7A1-4C7F-468F-9F85-698DAD4197EA}" dt="2020-12-10T00:00:43.782" v="363" actId="207"/>
        <pc:sldMkLst>
          <pc:docMk/>
          <pc:sldMk cId="3969759123" sldId="267"/>
        </pc:sldMkLst>
        <pc:graphicFrameChg chg="modGraphic">
          <ac:chgData name="Ana Julia Possamai" userId="7e1af920-7170-402c-9df2-40af89bc2a88" providerId="ADAL" clId="{5BD9D7A1-4C7F-468F-9F85-698DAD4197EA}" dt="2020-12-10T00:00:43.782" v="363" actId="207"/>
          <ac:graphicFrameMkLst>
            <pc:docMk/>
            <pc:sldMk cId="3969759123" sldId="267"/>
            <ac:graphicFrameMk id="3" creationId="{00000000-0000-0000-0000-000000000000}"/>
          </ac:graphicFrameMkLst>
        </pc:graphicFrameChg>
      </pc:sldChg>
      <pc:sldChg chg="addSp delSp modSp mod">
        <pc:chgData name="Ana Julia Possamai" userId="7e1af920-7170-402c-9df2-40af89bc2a88" providerId="ADAL" clId="{5BD9D7A1-4C7F-468F-9F85-698DAD4197EA}" dt="2020-12-09T23:53:03.367" v="273" actId="14100"/>
        <pc:sldMkLst>
          <pc:docMk/>
          <pc:sldMk cId="4140315748" sldId="269"/>
        </pc:sldMkLst>
        <pc:spChg chg="add mod">
          <ac:chgData name="Ana Julia Possamai" userId="7e1af920-7170-402c-9df2-40af89bc2a88" providerId="ADAL" clId="{5BD9D7A1-4C7F-468F-9F85-698DAD4197EA}" dt="2020-12-09T23:52:13.860" v="267" actId="6549"/>
          <ac:spMkLst>
            <pc:docMk/>
            <pc:sldMk cId="4140315748" sldId="269"/>
            <ac:spMk id="7" creationId="{D8A45A8B-E7D9-4EE9-9B6A-4AD0A18BEE50}"/>
          </ac:spMkLst>
        </pc:spChg>
        <pc:spChg chg="del">
          <ac:chgData name="Ana Julia Possamai" userId="7e1af920-7170-402c-9df2-40af89bc2a88" providerId="ADAL" clId="{5BD9D7A1-4C7F-468F-9F85-698DAD4197EA}" dt="2020-12-09T23:51:41.416" v="222" actId="478"/>
          <ac:spMkLst>
            <pc:docMk/>
            <pc:sldMk cId="4140315748" sldId="269"/>
            <ac:spMk id="10" creationId="{00000000-0000-0000-0000-000000000000}"/>
          </ac:spMkLst>
        </pc:spChg>
        <pc:picChg chg="del">
          <ac:chgData name="Ana Julia Possamai" userId="7e1af920-7170-402c-9df2-40af89bc2a88" providerId="ADAL" clId="{5BD9D7A1-4C7F-468F-9F85-698DAD4197EA}" dt="2020-12-09T23:51:35.942" v="221" actId="478"/>
          <ac:picMkLst>
            <pc:docMk/>
            <pc:sldMk cId="4140315748" sldId="269"/>
            <ac:picMk id="2" creationId="{00000000-0000-0000-0000-000000000000}"/>
          </ac:picMkLst>
        </pc:picChg>
        <pc:picChg chg="add mod">
          <ac:chgData name="Ana Julia Possamai" userId="7e1af920-7170-402c-9df2-40af89bc2a88" providerId="ADAL" clId="{5BD9D7A1-4C7F-468F-9F85-698DAD4197EA}" dt="2020-12-09T23:53:03.367" v="273" actId="14100"/>
          <ac:picMkLst>
            <pc:docMk/>
            <pc:sldMk cId="4140315748" sldId="269"/>
            <ac:picMk id="4" creationId="{764800B5-919E-4D0A-B926-7F28DBB81C48}"/>
          </ac:picMkLst>
        </pc:picChg>
        <pc:picChg chg="add del mod">
          <ac:chgData name="Ana Julia Possamai" userId="7e1af920-7170-402c-9df2-40af89bc2a88" providerId="ADAL" clId="{5BD9D7A1-4C7F-468F-9F85-698DAD4197EA}" dt="2020-12-09T23:52:21.914" v="268" actId="478"/>
          <ac:picMkLst>
            <pc:docMk/>
            <pc:sldMk cId="4140315748" sldId="269"/>
            <ac:picMk id="8" creationId="{BF0A48A4-8C36-4A5E-B487-F39871254508}"/>
          </ac:picMkLst>
        </pc:picChg>
      </pc:sldChg>
      <pc:sldChg chg="modSp mod">
        <pc:chgData name="Ana Julia Possamai" userId="7e1af920-7170-402c-9df2-40af89bc2a88" providerId="ADAL" clId="{5BD9D7A1-4C7F-468F-9F85-698DAD4197EA}" dt="2020-12-09T23:57:32.389" v="344" actId="167"/>
        <pc:sldMkLst>
          <pc:docMk/>
          <pc:sldMk cId="2380228512" sldId="270"/>
        </pc:sldMkLst>
        <pc:picChg chg="mod">
          <ac:chgData name="Ana Julia Possamai" userId="7e1af920-7170-402c-9df2-40af89bc2a88" providerId="ADAL" clId="{5BD9D7A1-4C7F-468F-9F85-698DAD4197EA}" dt="2020-12-09T23:57:23.992" v="343" actId="14100"/>
          <ac:picMkLst>
            <pc:docMk/>
            <pc:sldMk cId="2380228512" sldId="270"/>
            <ac:picMk id="15" creationId="{46239A2E-431F-440B-B764-7B47E9C752E1}"/>
          </ac:picMkLst>
        </pc:picChg>
        <pc:picChg chg="ord">
          <ac:chgData name="Ana Julia Possamai" userId="7e1af920-7170-402c-9df2-40af89bc2a88" providerId="ADAL" clId="{5BD9D7A1-4C7F-468F-9F85-698DAD4197EA}" dt="2020-12-09T23:57:32.389" v="344" actId="167"/>
          <ac:picMkLst>
            <pc:docMk/>
            <pc:sldMk cId="2380228512" sldId="270"/>
            <ac:picMk id="18" creationId="{00000000-0000-0000-0000-000000000000}"/>
          </ac:picMkLst>
        </pc:picChg>
      </pc:sldChg>
      <pc:sldChg chg="modSp mod">
        <pc:chgData name="Ana Julia Possamai" userId="7e1af920-7170-402c-9df2-40af89bc2a88" providerId="ADAL" clId="{5BD9D7A1-4C7F-468F-9F85-698DAD4197EA}" dt="2020-12-09T23:58:04.928" v="348" actId="1076"/>
        <pc:sldMkLst>
          <pc:docMk/>
          <pc:sldMk cId="2185221265" sldId="271"/>
        </pc:sldMkLst>
        <pc:grpChg chg="mod ord">
          <ac:chgData name="Ana Julia Possamai" userId="7e1af920-7170-402c-9df2-40af89bc2a88" providerId="ADAL" clId="{5BD9D7A1-4C7F-468F-9F85-698DAD4197EA}" dt="2020-12-09T23:58:04.928" v="348" actId="1076"/>
          <ac:grpSpMkLst>
            <pc:docMk/>
            <pc:sldMk cId="2185221265" sldId="271"/>
            <ac:grpSpMk id="3" creationId="{F4E30FAE-3FCA-48C6-AA35-BA42C8E465EA}"/>
          </ac:grpSpMkLst>
        </pc:grpChg>
        <pc:picChg chg="ord">
          <ac:chgData name="Ana Julia Possamai" userId="7e1af920-7170-402c-9df2-40af89bc2a88" providerId="ADAL" clId="{5BD9D7A1-4C7F-468F-9F85-698DAD4197EA}" dt="2020-12-09T23:57:45.380" v="345" actId="167"/>
          <ac:picMkLst>
            <pc:docMk/>
            <pc:sldMk cId="2185221265" sldId="271"/>
            <ac:picMk id="14" creationId="{00000000-0000-0000-0000-000000000000}"/>
          </ac:picMkLst>
        </pc:picChg>
      </pc:sldChg>
      <pc:sldChg chg="addSp delSp modSp mod">
        <pc:chgData name="Ana Julia Possamai" userId="7e1af920-7170-402c-9df2-40af89bc2a88" providerId="ADAL" clId="{5BD9D7A1-4C7F-468F-9F85-698DAD4197EA}" dt="2020-12-09T23:30:32.990" v="49"/>
        <pc:sldMkLst>
          <pc:docMk/>
          <pc:sldMk cId="377509446" sldId="272"/>
        </pc:sldMkLst>
        <pc:spChg chg="mod">
          <ac:chgData name="Ana Julia Possamai" userId="7e1af920-7170-402c-9df2-40af89bc2a88" providerId="ADAL" clId="{5BD9D7A1-4C7F-468F-9F85-698DAD4197EA}" dt="2020-12-09T23:30:16.831" v="47" actId="1038"/>
          <ac:spMkLst>
            <pc:docMk/>
            <pc:sldMk cId="377509446" sldId="272"/>
            <ac:spMk id="4" creationId="{00000000-0000-0000-0000-000000000000}"/>
          </ac:spMkLst>
        </pc:spChg>
        <pc:spChg chg="mod">
          <ac:chgData name="Ana Julia Possamai" userId="7e1af920-7170-402c-9df2-40af89bc2a88" providerId="ADAL" clId="{5BD9D7A1-4C7F-468F-9F85-698DAD4197EA}" dt="2020-12-09T23:30:16.831" v="47" actId="1038"/>
          <ac:spMkLst>
            <pc:docMk/>
            <pc:sldMk cId="377509446" sldId="272"/>
            <ac:spMk id="5" creationId="{00000000-0000-0000-0000-000000000000}"/>
          </ac:spMkLst>
        </pc:spChg>
        <pc:spChg chg="mod">
          <ac:chgData name="Ana Julia Possamai" userId="7e1af920-7170-402c-9df2-40af89bc2a88" providerId="ADAL" clId="{5BD9D7A1-4C7F-468F-9F85-698DAD4197EA}" dt="2020-12-09T23:30:16.831" v="47" actId="1038"/>
          <ac:spMkLst>
            <pc:docMk/>
            <pc:sldMk cId="377509446" sldId="272"/>
            <ac:spMk id="6" creationId="{00000000-0000-0000-0000-000000000000}"/>
          </ac:spMkLst>
        </pc:spChg>
        <pc:spChg chg="mod">
          <ac:chgData name="Ana Julia Possamai" userId="7e1af920-7170-402c-9df2-40af89bc2a88" providerId="ADAL" clId="{5BD9D7A1-4C7F-468F-9F85-698DAD4197EA}" dt="2020-12-09T23:30:16.831" v="47" actId="1038"/>
          <ac:spMkLst>
            <pc:docMk/>
            <pc:sldMk cId="377509446" sldId="272"/>
            <ac:spMk id="7" creationId="{00000000-0000-0000-0000-000000000000}"/>
          </ac:spMkLst>
        </pc:spChg>
        <pc:spChg chg="mod">
          <ac:chgData name="Ana Julia Possamai" userId="7e1af920-7170-402c-9df2-40af89bc2a88" providerId="ADAL" clId="{5BD9D7A1-4C7F-468F-9F85-698DAD4197EA}" dt="2020-12-09T23:30:16.831" v="47" actId="1038"/>
          <ac:spMkLst>
            <pc:docMk/>
            <pc:sldMk cId="377509446" sldId="272"/>
            <ac:spMk id="17" creationId="{00000000-0000-0000-0000-000000000000}"/>
          </ac:spMkLst>
        </pc:spChg>
        <pc:spChg chg="mod">
          <ac:chgData name="Ana Julia Possamai" userId="7e1af920-7170-402c-9df2-40af89bc2a88" providerId="ADAL" clId="{5BD9D7A1-4C7F-468F-9F85-698DAD4197EA}" dt="2020-12-09T23:30:16.831" v="47" actId="1038"/>
          <ac:spMkLst>
            <pc:docMk/>
            <pc:sldMk cId="377509446" sldId="272"/>
            <ac:spMk id="18" creationId="{00000000-0000-0000-0000-000000000000}"/>
          </ac:spMkLst>
        </pc:spChg>
        <pc:spChg chg="mod">
          <ac:chgData name="Ana Julia Possamai" userId="7e1af920-7170-402c-9df2-40af89bc2a88" providerId="ADAL" clId="{5BD9D7A1-4C7F-468F-9F85-698DAD4197EA}" dt="2020-12-09T23:30:16.831" v="47" actId="1038"/>
          <ac:spMkLst>
            <pc:docMk/>
            <pc:sldMk cId="377509446" sldId="272"/>
            <ac:spMk id="147" creationId="{00000000-0000-0000-0000-000000000000}"/>
          </ac:spMkLst>
        </pc:spChg>
        <pc:spChg chg="mod">
          <ac:chgData name="Ana Julia Possamai" userId="7e1af920-7170-402c-9df2-40af89bc2a88" providerId="ADAL" clId="{5BD9D7A1-4C7F-468F-9F85-698DAD4197EA}" dt="2020-12-09T23:30:16.831" v="47" actId="1038"/>
          <ac:spMkLst>
            <pc:docMk/>
            <pc:sldMk cId="377509446" sldId="272"/>
            <ac:spMk id="211" creationId="{00000000-0000-0000-0000-000000000000}"/>
          </ac:spMkLst>
        </pc:spChg>
        <pc:spChg chg="mod">
          <ac:chgData name="Ana Julia Possamai" userId="7e1af920-7170-402c-9df2-40af89bc2a88" providerId="ADAL" clId="{5BD9D7A1-4C7F-468F-9F85-698DAD4197EA}" dt="2020-12-09T23:30:16.831" v="47" actId="1038"/>
          <ac:spMkLst>
            <pc:docMk/>
            <pc:sldMk cId="377509446" sldId="272"/>
            <ac:spMk id="223" creationId="{00000000-0000-0000-0000-000000000000}"/>
          </ac:spMkLst>
        </pc:spChg>
        <pc:spChg chg="mod">
          <ac:chgData name="Ana Julia Possamai" userId="7e1af920-7170-402c-9df2-40af89bc2a88" providerId="ADAL" clId="{5BD9D7A1-4C7F-468F-9F85-698DAD4197EA}" dt="2020-12-09T23:30:16.831" v="47" actId="1038"/>
          <ac:spMkLst>
            <pc:docMk/>
            <pc:sldMk cId="377509446" sldId="272"/>
            <ac:spMk id="236" creationId="{00000000-0000-0000-0000-000000000000}"/>
          </ac:spMkLst>
        </pc:spChg>
        <pc:spChg chg="mod">
          <ac:chgData name="Ana Julia Possamai" userId="7e1af920-7170-402c-9df2-40af89bc2a88" providerId="ADAL" clId="{5BD9D7A1-4C7F-468F-9F85-698DAD4197EA}" dt="2020-12-09T23:30:16.831" v="47" actId="1038"/>
          <ac:spMkLst>
            <pc:docMk/>
            <pc:sldMk cId="377509446" sldId="272"/>
            <ac:spMk id="239" creationId="{00000000-0000-0000-0000-000000000000}"/>
          </ac:spMkLst>
        </pc:spChg>
        <pc:spChg chg="mod">
          <ac:chgData name="Ana Julia Possamai" userId="7e1af920-7170-402c-9df2-40af89bc2a88" providerId="ADAL" clId="{5BD9D7A1-4C7F-468F-9F85-698DAD4197EA}" dt="2020-12-09T23:30:16.831" v="47" actId="1038"/>
          <ac:spMkLst>
            <pc:docMk/>
            <pc:sldMk cId="377509446" sldId="272"/>
            <ac:spMk id="286" creationId="{00000000-0000-0000-0000-000000000000}"/>
          </ac:spMkLst>
        </pc:spChg>
        <pc:spChg chg="mod">
          <ac:chgData name="Ana Julia Possamai" userId="7e1af920-7170-402c-9df2-40af89bc2a88" providerId="ADAL" clId="{5BD9D7A1-4C7F-468F-9F85-698DAD4197EA}" dt="2020-12-09T23:30:16.831" v="47" actId="1038"/>
          <ac:spMkLst>
            <pc:docMk/>
            <pc:sldMk cId="377509446" sldId="272"/>
            <ac:spMk id="302" creationId="{00000000-0000-0000-0000-000000000000}"/>
          </ac:spMkLst>
        </pc:spChg>
        <pc:spChg chg="mod">
          <ac:chgData name="Ana Julia Possamai" userId="7e1af920-7170-402c-9df2-40af89bc2a88" providerId="ADAL" clId="{5BD9D7A1-4C7F-468F-9F85-698DAD4197EA}" dt="2020-12-09T23:30:16.831" v="47" actId="1038"/>
          <ac:spMkLst>
            <pc:docMk/>
            <pc:sldMk cId="377509446" sldId="272"/>
            <ac:spMk id="341" creationId="{00000000-0000-0000-0000-000000000000}"/>
          </ac:spMkLst>
        </pc:spChg>
        <pc:spChg chg="mod">
          <ac:chgData name="Ana Julia Possamai" userId="7e1af920-7170-402c-9df2-40af89bc2a88" providerId="ADAL" clId="{5BD9D7A1-4C7F-468F-9F85-698DAD4197EA}" dt="2020-12-09T23:30:16.831" v="47" actId="1038"/>
          <ac:spMkLst>
            <pc:docMk/>
            <pc:sldMk cId="377509446" sldId="272"/>
            <ac:spMk id="660" creationId="{00000000-0000-0000-0000-000000000000}"/>
          </ac:spMkLst>
        </pc:spChg>
        <pc:spChg chg="mod">
          <ac:chgData name="Ana Julia Possamai" userId="7e1af920-7170-402c-9df2-40af89bc2a88" providerId="ADAL" clId="{5BD9D7A1-4C7F-468F-9F85-698DAD4197EA}" dt="2020-12-09T23:30:16.831" v="47" actId="1038"/>
          <ac:spMkLst>
            <pc:docMk/>
            <pc:sldMk cId="377509446" sldId="272"/>
            <ac:spMk id="731" creationId="{00000000-0000-0000-0000-000000000000}"/>
          </ac:spMkLst>
        </pc:spChg>
        <pc:spChg chg="mod">
          <ac:chgData name="Ana Julia Possamai" userId="7e1af920-7170-402c-9df2-40af89bc2a88" providerId="ADAL" clId="{5BD9D7A1-4C7F-468F-9F85-698DAD4197EA}" dt="2020-12-09T23:30:16.831" v="47" actId="1038"/>
          <ac:spMkLst>
            <pc:docMk/>
            <pc:sldMk cId="377509446" sldId="272"/>
            <ac:spMk id="771" creationId="{00000000-0000-0000-0000-000000000000}"/>
          </ac:spMkLst>
        </pc:spChg>
        <pc:spChg chg="mod">
          <ac:chgData name="Ana Julia Possamai" userId="7e1af920-7170-402c-9df2-40af89bc2a88" providerId="ADAL" clId="{5BD9D7A1-4C7F-468F-9F85-698DAD4197EA}" dt="2020-12-09T23:30:16.831" v="47" actId="1038"/>
          <ac:spMkLst>
            <pc:docMk/>
            <pc:sldMk cId="377509446" sldId="272"/>
            <ac:spMk id="811" creationId="{00000000-0000-0000-0000-000000000000}"/>
          </ac:spMkLst>
        </pc:spChg>
        <pc:spChg chg="mod">
          <ac:chgData name="Ana Julia Possamai" userId="7e1af920-7170-402c-9df2-40af89bc2a88" providerId="ADAL" clId="{5BD9D7A1-4C7F-468F-9F85-698DAD4197EA}" dt="2020-12-09T23:30:16.831" v="47" actId="1038"/>
          <ac:spMkLst>
            <pc:docMk/>
            <pc:sldMk cId="377509446" sldId="272"/>
            <ac:spMk id="812" creationId="{00000000-0000-0000-0000-000000000000}"/>
          </ac:spMkLst>
        </pc:spChg>
        <pc:spChg chg="mod">
          <ac:chgData name="Ana Julia Possamai" userId="7e1af920-7170-402c-9df2-40af89bc2a88" providerId="ADAL" clId="{5BD9D7A1-4C7F-468F-9F85-698DAD4197EA}" dt="2020-12-09T23:30:16.831" v="47" actId="1038"/>
          <ac:spMkLst>
            <pc:docMk/>
            <pc:sldMk cId="377509446" sldId="272"/>
            <ac:spMk id="813" creationId="{00000000-0000-0000-0000-000000000000}"/>
          </ac:spMkLst>
        </pc:spChg>
        <pc:picChg chg="add del mod">
          <ac:chgData name="Ana Julia Possamai" userId="7e1af920-7170-402c-9df2-40af89bc2a88" providerId="ADAL" clId="{5BD9D7A1-4C7F-468F-9F85-698DAD4197EA}" dt="2020-12-09T23:30:32.990" v="49"/>
          <ac:picMkLst>
            <pc:docMk/>
            <pc:sldMk cId="377509446" sldId="272"/>
            <ac:picMk id="44" creationId="{FD2635CE-0D5E-4ADE-8C1E-AFB7705BADD5}"/>
          </ac:picMkLst>
        </pc:picChg>
        <pc:cxnChg chg="mod">
          <ac:chgData name="Ana Julia Possamai" userId="7e1af920-7170-402c-9df2-40af89bc2a88" providerId="ADAL" clId="{5BD9D7A1-4C7F-468F-9F85-698DAD4197EA}" dt="2020-12-09T23:30:16.831" v="47" actId="1038"/>
          <ac:cxnSpMkLst>
            <pc:docMk/>
            <pc:sldMk cId="377509446" sldId="272"/>
            <ac:cxnSpMk id="14" creationId="{00000000-0000-0000-0000-000000000000}"/>
          </ac:cxnSpMkLst>
        </pc:cxnChg>
        <pc:cxnChg chg="mod">
          <ac:chgData name="Ana Julia Possamai" userId="7e1af920-7170-402c-9df2-40af89bc2a88" providerId="ADAL" clId="{5BD9D7A1-4C7F-468F-9F85-698DAD4197EA}" dt="2020-12-09T23:30:16.831" v="47" actId="1038"/>
          <ac:cxnSpMkLst>
            <pc:docMk/>
            <pc:sldMk cId="377509446" sldId="272"/>
            <ac:cxnSpMk id="24" creationId="{00000000-0000-0000-0000-000000000000}"/>
          </ac:cxnSpMkLst>
        </pc:cxnChg>
        <pc:cxnChg chg="mod">
          <ac:chgData name="Ana Julia Possamai" userId="7e1af920-7170-402c-9df2-40af89bc2a88" providerId="ADAL" clId="{5BD9D7A1-4C7F-468F-9F85-698DAD4197EA}" dt="2020-12-09T23:30:16.831" v="47" actId="1038"/>
          <ac:cxnSpMkLst>
            <pc:docMk/>
            <pc:sldMk cId="377509446" sldId="272"/>
            <ac:cxnSpMk id="27" creationId="{00000000-0000-0000-0000-000000000000}"/>
          </ac:cxnSpMkLst>
        </pc:cxnChg>
        <pc:cxnChg chg="mod">
          <ac:chgData name="Ana Julia Possamai" userId="7e1af920-7170-402c-9df2-40af89bc2a88" providerId="ADAL" clId="{5BD9D7A1-4C7F-468F-9F85-698DAD4197EA}" dt="2020-12-09T23:30:16.831" v="47" actId="1038"/>
          <ac:cxnSpMkLst>
            <pc:docMk/>
            <pc:sldMk cId="377509446" sldId="272"/>
            <ac:cxnSpMk id="29" creationId="{00000000-0000-0000-0000-000000000000}"/>
          </ac:cxnSpMkLst>
        </pc:cxnChg>
        <pc:cxnChg chg="mod">
          <ac:chgData name="Ana Julia Possamai" userId="7e1af920-7170-402c-9df2-40af89bc2a88" providerId="ADAL" clId="{5BD9D7A1-4C7F-468F-9F85-698DAD4197EA}" dt="2020-12-09T23:30:16.831" v="47" actId="1038"/>
          <ac:cxnSpMkLst>
            <pc:docMk/>
            <pc:sldMk cId="377509446" sldId="272"/>
            <ac:cxnSpMk id="33" creationId="{00000000-0000-0000-0000-000000000000}"/>
          </ac:cxnSpMkLst>
        </pc:cxnChg>
        <pc:cxnChg chg="mod">
          <ac:chgData name="Ana Julia Possamai" userId="7e1af920-7170-402c-9df2-40af89bc2a88" providerId="ADAL" clId="{5BD9D7A1-4C7F-468F-9F85-698DAD4197EA}" dt="2020-12-09T23:30:16.831" v="47" actId="1038"/>
          <ac:cxnSpMkLst>
            <pc:docMk/>
            <pc:sldMk cId="377509446" sldId="272"/>
            <ac:cxnSpMk id="35" creationId="{00000000-0000-0000-0000-000000000000}"/>
          </ac:cxnSpMkLst>
        </pc:cxnChg>
        <pc:cxnChg chg="mod">
          <ac:chgData name="Ana Julia Possamai" userId="7e1af920-7170-402c-9df2-40af89bc2a88" providerId="ADAL" clId="{5BD9D7A1-4C7F-468F-9F85-698DAD4197EA}" dt="2020-12-09T23:30:16.831" v="47" actId="1038"/>
          <ac:cxnSpMkLst>
            <pc:docMk/>
            <pc:sldMk cId="377509446" sldId="272"/>
            <ac:cxnSpMk id="37" creationId="{00000000-0000-0000-0000-000000000000}"/>
          </ac:cxnSpMkLst>
        </pc:cxnChg>
        <pc:cxnChg chg="mod">
          <ac:chgData name="Ana Julia Possamai" userId="7e1af920-7170-402c-9df2-40af89bc2a88" providerId="ADAL" clId="{5BD9D7A1-4C7F-468F-9F85-698DAD4197EA}" dt="2020-12-09T23:30:16.831" v="47" actId="1038"/>
          <ac:cxnSpMkLst>
            <pc:docMk/>
            <pc:sldMk cId="377509446" sldId="272"/>
            <ac:cxnSpMk id="39" creationId="{00000000-0000-0000-0000-000000000000}"/>
          </ac:cxnSpMkLst>
        </pc:cxnChg>
        <pc:cxnChg chg="mod">
          <ac:chgData name="Ana Julia Possamai" userId="7e1af920-7170-402c-9df2-40af89bc2a88" providerId="ADAL" clId="{5BD9D7A1-4C7F-468F-9F85-698DAD4197EA}" dt="2020-12-09T23:30:16.831" v="47" actId="1038"/>
          <ac:cxnSpMkLst>
            <pc:docMk/>
            <pc:sldMk cId="377509446" sldId="272"/>
            <ac:cxnSpMk id="41" creationId="{00000000-0000-0000-0000-000000000000}"/>
          </ac:cxnSpMkLst>
        </pc:cxnChg>
        <pc:cxnChg chg="mod">
          <ac:chgData name="Ana Julia Possamai" userId="7e1af920-7170-402c-9df2-40af89bc2a88" providerId="ADAL" clId="{5BD9D7A1-4C7F-468F-9F85-698DAD4197EA}" dt="2020-12-09T23:30:16.831" v="47" actId="1038"/>
          <ac:cxnSpMkLst>
            <pc:docMk/>
            <pc:sldMk cId="377509446" sldId="272"/>
            <ac:cxnSpMk id="43" creationId="{00000000-0000-0000-0000-000000000000}"/>
          </ac:cxnSpMkLst>
        </pc:cxnChg>
        <pc:cxnChg chg="mod">
          <ac:chgData name="Ana Julia Possamai" userId="7e1af920-7170-402c-9df2-40af89bc2a88" providerId="ADAL" clId="{5BD9D7A1-4C7F-468F-9F85-698DAD4197EA}" dt="2020-12-09T23:30:16.831" v="47" actId="1038"/>
          <ac:cxnSpMkLst>
            <pc:docMk/>
            <pc:sldMk cId="377509446" sldId="272"/>
            <ac:cxnSpMk id="46" creationId="{00000000-0000-0000-0000-000000000000}"/>
          </ac:cxnSpMkLst>
        </pc:cxnChg>
        <pc:cxnChg chg="mod">
          <ac:chgData name="Ana Julia Possamai" userId="7e1af920-7170-402c-9df2-40af89bc2a88" providerId="ADAL" clId="{5BD9D7A1-4C7F-468F-9F85-698DAD4197EA}" dt="2020-12-09T23:30:16.831" v="47" actId="1038"/>
          <ac:cxnSpMkLst>
            <pc:docMk/>
            <pc:sldMk cId="377509446" sldId="272"/>
            <ac:cxnSpMk id="49" creationId="{00000000-0000-0000-0000-000000000000}"/>
          </ac:cxnSpMkLst>
        </pc:cxnChg>
        <pc:cxnChg chg="mod">
          <ac:chgData name="Ana Julia Possamai" userId="7e1af920-7170-402c-9df2-40af89bc2a88" providerId="ADAL" clId="{5BD9D7A1-4C7F-468F-9F85-698DAD4197EA}" dt="2020-12-09T23:30:16.831" v="47" actId="1038"/>
          <ac:cxnSpMkLst>
            <pc:docMk/>
            <pc:sldMk cId="377509446" sldId="272"/>
            <ac:cxnSpMk id="51" creationId="{00000000-0000-0000-0000-000000000000}"/>
          </ac:cxnSpMkLst>
        </pc:cxnChg>
        <pc:cxnChg chg="mod">
          <ac:chgData name="Ana Julia Possamai" userId="7e1af920-7170-402c-9df2-40af89bc2a88" providerId="ADAL" clId="{5BD9D7A1-4C7F-468F-9F85-698DAD4197EA}" dt="2020-12-09T23:30:16.831" v="47" actId="1038"/>
          <ac:cxnSpMkLst>
            <pc:docMk/>
            <pc:sldMk cId="377509446" sldId="272"/>
            <ac:cxnSpMk id="53" creationId="{00000000-0000-0000-0000-000000000000}"/>
          </ac:cxnSpMkLst>
        </pc:cxnChg>
        <pc:cxnChg chg="mod">
          <ac:chgData name="Ana Julia Possamai" userId="7e1af920-7170-402c-9df2-40af89bc2a88" providerId="ADAL" clId="{5BD9D7A1-4C7F-468F-9F85-698DAD4197EA}" dt="2020-12-09T23:30:16.831" v="47" actId="1038"/>
          <ac:cxnSpMkLst>
            <pc:docMk/>
            <pc:sldMk cId="377509446" sldId="272"/>
            <ac:cxnSpMk id="57" creationId="{00000000-0000-0000-0000-000000000000}"/>
          </ac:cxnSpMkLst>
        </pc:cxnChg>
        <pc:cxnChg chg="mod">
          <ac:chgData name="Ana Julia Possamai" userId="7e1af920-7170-402c-9df2-40af89bc2a88" providerId="ADAL" clId="{5BD9D7A1-4C7F-468F-9F85-698DAD4197EA}" dt="2020-12-09T23:30:16.831" v="47" actId="1038"/>
          <ac:cxnSpMkLst>
            <pc:docMk/>
            <pc:sldMk cId="377509446" sldId="272"/>
            <ac:cxnSpMk id="59" creationId="{00000000-0000-0000-0000-000000000000}"/>
          </ac:cxnSpMkLst>
        </pc:cxnChg>
        <pc:cxnChg chg="mod">
          <ac:chgData name="Ana Julia Possamai" userId="7e1af920-7170-402c-9df2-40af89bc2a88" providerId="ADAL" clId="{5BD9D7A1-4C7F-468F-9F85-698DAD4197EA}" dt="2020-12-09T23:30:16.831" v="47" actId="1038"/>
          <ac:cxnSpMkLst>
            <pc:docMk/>
            <pc:sldMk cId="377509446" sldId="272"/>
            <ac:cxnSpMk id="61" creationId="{00000000-0000-0000-0000-000000000000}"/>
          </ac:cxnSpMkLst>
        </pc:cxnChg>
        <pc:cxnChg chg="mod">
          <ac:chgData name="Ana Julia Possamai" userId="7e1af920-7170-402c-9df2-40af89bc2a88" providerId="ADAL" clId="{5BD9D7A1-4C7F-468F-9F85-698DAD4197EA}" dt="2020-12-09T23:30:16.831" v="47" actId="1038"/>
          <ac:cxnSpMkLst>
            <pc:docMk/>
            <pc:sldMk cId="377509446" sldId="272"/>
            <ac:cxnSpMk id="64" creationId="{00000000-0000-0000-0000-000000000000}"/>
          </ac:cxnSpMkLst>
        </pc:cxnChg>
        <pc:cxnChg chg="mod">
          <ac:chgData name="Ana Julia Possamai" userId="7e1af920-7170-402c-9df2-40af89bc2a88" providerId="ADAL" clId="{5BD9D7A1-4C7F-468F-9F85-698DAD4197EA}" dt="2020-12-09T23:30:16.831" v="47" actId="1038"/>
          <ac:cxnSpMkLst>
            <pc:docMk/>
            <pc:sldMk cId="377509446" sldId="272"/>
            <ac:cxnSpMk id="66" creationId="{00000000-0000-0000-0000-000000000000}"/>
          </ac:cxnSpMkLst>
        </pc:cxnChg>
        <pc:cxnChg chg="mod">
          <ac:chgData name="Ana Julia Possamai" userId="7e1af920-7170-402c-9df2-40af89bc2a88" providerId="ADAL" clId="{5BD9D7A1-4C7F-468F-9F85-698DAD4197EA}" dt="2020-12-09T23:30:16.831" v="47" actId="1038"/>
          <ac:cxnSpMkLst>
            <pc:docMk/>
            <pc:sldMk cId="377509446" sldId="272"/>
            <ac:cxnSpMk id="68" creationId="{00000000-0000-0000-0000-000000000000}"/>
          </ac:cxnSpMkLst>
        </pc:cxnChg>
      </pc:sldChg>
      <pc:sldChg chg="addSp delSp modSp mod">
        <pc:chgData name="Ana Julia Possamai" userId="7e1af920-7170-402c-9df2-40af89bc2a88" providerId="ADAL" clId="{5BD9D7A1-4C7F-468F-9F85-698DAD4197EA}" dt="2020-12-09T23:50:04.589" v="182" actId="1076"/>
        <pc:sldMkLst>
          <pc:docMk/>
          <pc:sldMk cId="3838390691" sldId="273"/>
        </pc:sldMkLst>
        <pc:spChg chg="add mod">
          <ac:chgData name="Ana Julia Possamai" userId="7e1af920-7170-402c-9df2-40af89bc2a88" providerId="ADAL" clId="{5BD9D7A1-4C7F-468F-9F85-698DAD4197EA}" dt="2020-12-09T23:49:26.896" v="177" actId="20577"/>
          <ac:spMkLst>
            <pc:docMk/>
            <pc:sldMk cId="3838390691" sldId="273"/>
            <ac:spMk id="8" creationId="{4593C59D-9912-44C1-B9F3-6A75F7F7E416}"/>
          </ac:spMkLst>
        </pc:spChg>
        <pc:spChg chg="del">
          <ac:chgData name="Ana Julia Possamai" userId="7e1af920-7170-402c-9df2-40af89bc2a88" providerId="ADAL" clId="{5BD9D7A1-4C7F-468F-9F85-698DAD4197EA}" dt="2020-12-09T23:49:02.678" v="151" actId="478"/>
          <ac:spMkLst>
            <pc:docMk/>
            <pc:sldMk cId="3838390691" sldId="273"/>
            <ac:spMk id="10" creationId="{00000000-0000-0000-0000-000000000000}"/>
          </ac:spMkLst>
        </pc:spChg>
        <pc:picChg chg="add mod">
          <ac:chgData name="Ana Julia Possamai" userId="7e1af920-7170-402c-9df2-40af89bc2a88" providerId="ADAL" clId="{5BD9D7A1-4C7F-468F-9F85-698DAD4197EA}" dt="2020-12-09T23:50:04.589" v="182" actId="1076"/>
          <ac:picMkLst>
            <pc:docMk/>
            <pc:sldMk cId="3838390691" sldId="273"/>
            <ac:picMk id="3" creationId="{AE67C5A8-167D-4754-9AE5-0C358AF1692C}"/>
          </ac:picMkLst>
        </pc:picChg>
        <pc:picChg chg="add del mod">
          <ac:chgData name="Ana Julia Possamai" userId="7e1af920-7170-402c-9df2-40af89bc2a88" providerId="ADAL" clId="{5BD9D7A1-4C7F-468F-9F85-698DAD4197EA}" dt="2020-12-09T23:50:00.492" v="181" actId="478"/>
          <ac:picMkLst>
            <pc:docMk/>
            <pc:sldMk cId="3838390691" sldId="273"/>
            <ac:picMk id="9" creationId="{7DFC436A-FC62-411F-96E7-62B66840B435}"/>
          </ac:picMkLst>
        </pc:picChg>
        <pc:picChg chg="del">
          <ac:chgData name="Ana Julia Possamai" userId="7e1af920-7170-402c-9df2-40af89bc2a88" providerId="ADAL" clId="{5BD9D7A1-4C7F-468F-9F85-698DAD4197EA}" dt="2020-12-09T23:49:02.678" v="151" actId="478"/>
          <ac:picMkLst>
            <pc:docMk/>
            <pc:sldMk cId="3838390691" sldId="273"/>
            <ac:picMk id="4098" creationId="{00000000-0000-0000-0000-000000000000}"/>
          </ac:picMkLst>
        </pc:picChg>
      </pc:sldChg>
      <pc:sldChg chg="modSp mod">
        <pc:chgData name="Ana Julia Possamai" userId="7e1af920-7170-402c-9df2-40af89bc2a88" providerId="ADAL" clId="{5BD9D7A1-4C7F-468F-9F85-698DAD4197EA}" dt="2020-12-10T00:03:00.507" v="377" actId="948"/>
        <pc:sldMkLst>
          <pc:docMk/>
          <pc:sldMk cId="1947198202" sldId="274"/>
        </pc:sldMkLst>
        <pc:spChg chg="mod">
          <ac:chgData name="Ana Julia Possamai" userId="7e1af920-7170-402c-9df2-40af89bc2a88" providerId="ADAL" clId="{5BD9D7A1-4C7F-468F-9F85-698DAD4197EA}" dt="2020-12-10T00:03:00.507" v="377" actId="948"/>
          <ac:spMkLst>
            <pc:docMk/>
            <pc:sldMk cId="1947198202" sldId="274"/>
            <ac:spMk id="9" creationId="{00000000-0000-0000-0000-000000000000}"/>
          </ac:spMkLst>
        </pc:spChg>
      </pc:sldChg>
      <pc:sldChg chg="addSp delSp modSp mod">
        <pc:chgData name="Ana Julia Possamai" userId="7e1af920-7170-402c-9df2-40af89bc2a88" providerId="ADAL" clId="{5BD9D7A1-4C7F-468F-9F85-698DAD4197EA}" dt="2020-12-09T23:54:16.989" v="299" actId="1076"/>
        <pc:sldMkLst>
          <pc:docMk/>
          <pc:sldMk cId="1623303695" sldId="302"/>
        </pc:sldMkLst>
        <pc:spChg chg="add mod">
          <ac:chgData name="Ana Julia Possamai" userId="7e1af920-7170-402c-9df2-40af89bc2a88" providerId="ADAL" clId="{5BD9D7A1-4C7F-468F-9F85-698DAD4197EA}" dt="2020-12-09T23:53:38.968" v="295" actId="20577"/>
          <ac:spMkLst>
            <pc:docMk/>
            <pc:sldMk cId="1623303695" sldId="302"/>
            <ac:spMk id="8" creationId="{511D34C1-00F0-454D-9E15-97D88C00EE03}"/>
          </ac:spMkLst>
        </pc:spChg>
        <pc:spChg chg="del">
          <ac:chgData name="Ana Julia Possamai" userId="7e1af920-7170-402c-9df2-40af89bc2a88" providerId="ADAL" clId="{5BD9D7A1-4C7F-468F-9F85-698DAD4197EA}" dt="2020-12-09T23:53:24.035" v="276" actId="478"/>
          <ac:spMkLst>
            <pc:docMk/>
            <pc:sldMk cId="1623303695" sldId="302"/>
            <ac:spMk id="10" creationId="{00000000-0000-0000-0000-000000000000}"/>
          </ac:spMkLst>
        </pc:spChg>
        <pc:picChg chg="add mod">
          <ac:chgData name="Ana Julia Possamai" userId="7e1af920-7170-402c-9df2-40af89bc2a88" providerId="ADAL" clId="{5BD9D7A1-4C7F-468F-9F85-698DAD4197EA}" dt="2020-12-09T23:54:16.989" v="299" actId="1076"/>
          <ac:picMkLst>
            <pc:docMk/>
            <pc:sldMk cId="1623303695" sldId="302"/>
            <ac:picMk id="3" creationId="{D6114F2B-CDAE-4802-B206-75DBA9C7098F}"/>
          </ac:picMkLst>
        </pc:picChg>
        <pc:picChg chg="add del mod">
          <ac:chgData name="Ana Julia Possamai" userId="7e1af920-7170-402c-9df2-40af89bc2a88" providerId="ADAL" clId="{5BD9D7A1-4C7F-468F-9F85-698DAD4197EA}" dt="2020-12-09T23:54:06.515" v="297" actId="478"/>
          <ac:picMkLst>
            <pc:docMk/>
            <pc:sldMk cId="1623303695" sldId="302"/>
            <ac:picMk id="9" creationId="{A3155EC9-593C-482F-A837-05CF73F6F1A5}"/>
          </ac:picMkLst>
        </pc:picChg>
        <pc:picChg chg="del">
          <ac:chgData name="Ana Julia Possamai" userId="7e1af920-7170-402c-9df2-40af89bc2a88" providerId="ADAL" clId="{5BD9D7A1-4C7F-468F-9F85-698DAD4197EA}" dt="2020-12-09T23:53:18.431" v="275" actId="478"/>
          <ac:picMkLst>
            <pc:docMk/>
            <pc:sldMk cId="1623303695" sldId="302"/>
            <ac:picMk id="2050" creationId="{00000000-0000-0000-0000-000000000000}"/>
          </ac:picMkLst>
        </pc:picChg>
        <pc:picChg chg="del">
          <ac:chgData name="Ana Julia Possamai" userId="7e1af920-7170-402c-9df2-40af89bc2a88" providerId="ADAL" clId="{5BD9D7A1-4C7F-468F-9F85-698DAD4197EA}" dt="2020-12-09T23:53:14.584" v="274" actId="478"/>
          <ac:picMkLst>
            <pc:docMk/>
            <pc:sldMk cId="1623303695" sldId="302"/>
            <ac:picMk id="2052" creationId="{00000000-0000-0000-0000-000000000000}"/>
          </ac:picMkLst>
        </pc:picChg>
      </pc:sldChg>
      <pc:sldChg chg="modSp mod">
        <pc:chgData name="Ana Julia Possamai" userId="7e1af920-7170-402c-9df2-40af89bc2a88" providerId="ADAL" clId="{5BD9D7A1-4C7F-468F-9F85-698DAD4197EA}" dt="2020-12-10T00:00:04.659" v="360" actId="167"/>
        <pc:sldMkLst>
          <pc:docMk/>
          <pc:sldMk cId="2228384005" sldId="303"/>
        </pc:sldMkLst>
        <pc:picChg chg="ord">
          <ac:chgData name="Ana Julia Possamai" userId="7e1af920-7170-402c-9df2-40af89bc2a88" providerId="ADAL" clId="{5BD9D7A1-4C7F-468F-9F85-698DAD4197EA}" dt="2020-12-10T00:00:04.659" v="360" actId="167"/>
          <ac:picMkLst>
            <pc:docMk/>
            <pc:sldMk cId="2228384005" sldId="303"/>
            <ac:picMk id="169" creationId="{00000000-0000-0000-0000-000000000000}"/>
          </ac:picMkLst>
        </pc:picChg>
      </pc:sldChg>
      <pc:sldChg chg="modSp mod">
        <pc:chgData name="Ana Julia Possamai" userId="7e1af920-7170-402c-9df2-40af89bc2a88" providerId="ADAL" clId="{5BD9D7A1-4C7F-468F-9F85-698DAD4197EA}" dt="2020-12-10T00:01:29.007" v="370" actId="14100"/>
        <pc:sldMkLst>
          <pc:docMk/>
          <pc:sldMk cId="1808146811" sldId="304"/>
        </pc:sldMkLst>
        <pc:graphicFrameChg chg="mod">
          <ac:chgData name="Ana Julia Possamai" userId="7e1af920-7170-402c-9df2-40af89bc2a88" providerId="ADAL" clId="{5BD9D7A1-4C7F-468F-9F85-698DAD4197EA}" dt="2020-12-10T00:01:29.007" v="370" actId="14100"/>
          <ac:graphicFrameMkLst>
            <pc:docMk/>
            <pc:sldMk cId="1808146811" sldId="304"/>
            <ac:graphicFrameMk id="7" creationId="{00000000-0000-0000-0000-000000000000}"/>
          </ac:graphicFrameMkLst>
        </pc:graphicFrameChg>
      </pc:sldChg>
      <pc:sldChg chg="modSp mod">
        <pc:chgData name="Ana Julia Possamai" userId="7e1af920-7170-402c-9df2-40af89bc2a88" providerId="ADAL" clId="{5BD9D7A1-4C7F-468F-9F85-698DAD4197EA}" dt="2020-12-09T23:59:32.106" v="357" actId="1076"/>
        <pc:sldMkLst>
          <pc:docMk/>
          <pc:sldMk cId="4185520104" sldId="305"/>
        </pc:sldMkLst>
        <pc:spChg chg="mod">
          <ac:chgData name="Ana Julia Possamai" userId="7e1af920-7170-402c-9df2-40af89bc2a88" providerId="ADAL" clId="{5BD9D7A1-4C7F-468F-9F85-698DAD4197EA}" dt="2020-12-09T23:59:32.106" v="357" actId="1076"/>
          <ac:spMkLst>
            <pc:docMk/>
            <pc:sldMk cId="4185520104" sldId="305"/>
            <ac:spMk id="4" creationId="{AD065812-56A9-438F-93DF-9AEFD9B61918}"/>
          </ac:spMkLst>
        </pc:spChg>
        <pc:spChg chg="mod">
          <ac:chgData name="Ana Julia Possamai" userId="7e1af920-7170-402c-9df2-40af89bc2a88" providerId="ADAL" clId="{5BD9D7A1-4C7F-468F-9F85-698DAD4197EA}" dt="2020-12-09T23:59:26.118" v="356" actId="1076"/>
          <ac:spMkLst>
            <pc:docMk/>
            <pc:sldMk cId="4185520104" sldId="305"/>
            <ac:spMk id="7" creationId="{63171265-393C-43CA-9B6C-CFEED8D71262}"/>
          </ac:spMkLst>
        </pc:spChg>
      </pc:sldChg>
      <pc:sldChg chg="modSp mod">
        <pc:chgData name="Ana Julia Possamai" userId="7e1af920-7170-402c-9df2-40af89bc2a88" providerId="ADAL" clId="{5BD9D7A1-4C7F-468F-9F85-698DAD4197EA}" dt="2020-12-09T23:59:36.732" v="358" actId="14100"/>
        <pc:sldMkLst>
          <pc:docMk/>
          <pc:sldMk cId="2283488594" sldId="306"/>
        </pc:sldMkLst>
        <pc:spChg chg="mod">
          <ac:chgData name="Ana Julia Possamai" userId="7e1af920-7170-402c-9df2-40af89bc2a88" providerId="ADAL" clId="{5BD9D7A1-4C7F-468F-9F85-698DAD4197EA}" dt="2020-12-09T23:59:36.732" v="358" actId="14100"/>
          <ac:spMkLst>
            <pc:docMk/>
            <pc:sldMk cId="2283488594" sldId="306"/>
            <ac:spMk id="7" creationId="{63171265-393C-43CA-9B6C-CFEED8D71262}"/>
          </ac:spMkLst>
        </pc:spChg>
      </pc:sldChg>
      <pc:sldChg chg="modSp mod">
        <pc:chgData name="Ana Julia Possamai" userId="7e1af920-7170-402c-9df2-40af89bc2a88" providerId="ADAL" clId="{5BD9D7A1-4C7F-468F-9F85-698DAD4197EA}" dt="2020-12-09T23:59:47.785" v="359" actId="167"/>
        <pc:sldMkLst>
          <pc:docMk/>
          <pc:sldMk cId="1975908865" sldId="308"/>
        </pc:sldMkLst>
        <pc:picChg chg="ord">
          <ac:chgData name="Ana Julia Possamai" userId="7e1af920-7170-402c-9df2-40af89bc2a88" providerId="ADAL" clId="{5BD9D7A1-4C7F-468F-9F85-698DAD4197EA}" dt="2020-12-09T23:59:47.785" v="359" actId="167"/>
          <ac:picMkLst>
            <pc:docMk/>
            <pc:sldMk cId="1975908865" sldId="308"/>
            <ac:picMk id="18" creationId="{00000000-0000-0000-0000-000000000000}"/>
          </ac:picMkLst>
        </pc:picChg>
      </pc:sldChg>
      <pc:sldChg chg="modSp mod">
        <pc:chgData name="Ana Julia Possamai" userId="7e1af920-7170-402c-9df2-40af89bc2a88" providerId="ADAL" clId="{5BD9D7A1-4C7F-468F-9F85-698DAD4197EA}" dt="2020-12-09T23:58:51.477" v="355" actId="207"/>
        <pc:sldMkLst>
          <pc:docMk/>
          <pc:sldMk cId="1949646888" sldId="311"/>
        </pc:sldMkLst>
        <pc:spChg chg="mod">
          <ac:chgData name="Ana Julia Possamai" userId="7e1af920-7170-402c-9df2-40af89bc2a88" providerId="ADAL" clId="{5BD9D7A1-4C7F-468F-9F85-698DAD4197EA}" dt="2020-12-09T23:58:51.477" v="355" actId="207"/>
          <ac:spMkLst>
            <pc:docMk/>
            <pc:sldMk cId="1949646888" sldId="311"/>
            <ac:spMk id="2" creationId="{00000000-0000-0000-0000-000000000000}"/>
          </ac:spMkLst>
        </pc:spChg>
      </pc:sldChg>
      <pc:sldChg chg="addSp delSp modSp mod">
        <pc:chgData name="Ana Julia Possamai" userId="7e1af920-7170-402c-9df2-40af89bc2a88" providerId="ADAL" clId="{5BD9D7A1-4C7F-468F-9F85-698DAD4197EA}" dt="2020-12-09T23:35:39.635" v="95" actId="1076"/>
        <pc:sldMkLst>
          <pc:docMk/>
          <pc:sldMk cId="2893478794" sldId="312"/>
        </pc:sldMkLst>
        <pc:spChg chg="add mod">
          <ac:chgData name="Ana Julia Possamai" userId="7e1af920-7170-402c-9df2-40af89bc2a88" providerId="ADAL" clId="{5BD9D7A1-4C7F-468F-9F85-698DAD4197EA}" dt="2020-12-09T23:34:50.843" v="88"/>
          <ac:spMkLst>
            <pc:docMk/>
            <pc:sldMk cId="2893478794" sldId="312"/>
            <ac:spMk id="8" creationId="{207B89E7-3D39-4DB7-8AF2-C2123BB62957}"/>
          </ac:spMkLst>
        </pc:spChg>
        <pc:spChg chg="del">
          <ac:chgData name="Ana Julia Possamai" userId="7e1af920-7170-402c-9df2-40af89bc2a88" providerId="ADAL" clId="{5BD9D7A1-4C7F-468F-9F85-698DAD4197EA}" dt="2020-12-09T23:34:27.863" v="70" actId="478"/>
          <ac:spMkLst>
            <pc:docMk/>
            <pc:sldMk cId="2893478794" sldId="312"/>
            <ac:spMk id="10" creationId="{00000000-0000-0000-0000-000000000000}"/>
          </ac:spMkLst>
        </pc:spChg>
        <pc:picChg chg="add mod">
          <ac:chgData name="Ana Julia Possamai" userId="7e1af920-7170-402c-9df2-40af89bc2a88" providerId="ADAL" clId="{5BD9D7A1-4C7F-468F-9F85-698DAD4197EA}" dt="2020-12-09T23:35:39.635" v="95" actId="1076"/>
          <ac:picMkLst>
            <pc:docMk/>
            <pc:sldMk cId="2893478794" sldId="312"/>
            <ac:picMk id="3" creationId="{EF34AAF0-FECC-4692-AC30-722D6F440F2D}"/>
          </ac:picMkLst>
        </pc:picChg>
        <pc:picChg chg="add del mod">
          <ac:chgData name="Ana Julia Possamai" userId="7e1af920-7170-402c-9df2-40af89bc2a88" providerId="ADAL" clId="{5BD9D7A1-4C7F-468F-9F85-698DAD4197EA}" dt="2020-12-09T23:35:36.401" v="94" actId="478"/>
          <ac:picMkLst>
            <pc:docMk/>
            <pc:sldMk cId="2893478794" sldId="312"/>
            <ac:picMk id="9" creationId="{9D1C37D9-9AE4-442E-95FF-2F65FB5D5864}"/>
          </ac:picMkLst>
        </pc:picChg>
        <pc:picChg chg="del">
          <ac:chgData name="Ana Julia Possamai" userId="7e1af920-7170-402c-9df2-40af89bc2a88" providerId="ADAL" clId="{5BD9D7A1-4C7F-468F-9F85-698DAD4197EA}" dt="2020-12-09T23:34:32.464" v="71" actId="478"/>
          <ac:picMkLst>
            <pc:docMk/>
            <pc:sldMk cId="2893478794" sldId="312"/>
            <ac:picMk id="2056" creationId="{00000000-0000-0000-0000-000000000000}"/>
          </ac:picMkLst>
        </pc:picChg>
      </pc:sldChg>
      <pc:sldChg chg="modSp mod">
        <pc:chgData name="Ana Julia Possamai" userId="7e1af920-7170-402c-9df2-40af89bc2a88" providerId="ADAL" clId="{5BD9D7A1-4C7F-468F-9F85-698DAD4197EA}" dt="2020-12-09T23:38:22.512" v="111" actId="20577"/>
        <pc:sldMkLst>
          <pc:docMk/>
          <pc:sldMk cId="1910228321" sldId="314"/>
        </pc:sldMkLst>
        <pc:spChg chg="mod">
          <ac:chgData name="Ana Julia Possamai" userId="7e1af920-7170-402c-9df2-40af89bc2a88" providerId="ADAL" clId="{5BD9D7A1-4C7F-468F-9F85-698DAD4197EA}" dt="2020-12-09T23:38:22.512" v="111" actId="20577"/>
          <ac:spMkLst>
            <pc:docMk/>
            <pc:sldMk cId="1910228321" sldId="314"/>
            <ac:spMk id="2" creationId="{00000000-0000-0000-0000-000000000000}"/>
          </ac:spMkLst>
        </pc:spChg>
      </pc:sldChg>
      <pc:sldChg chg="modSp mod">
        <pc:chgData name="Ana Julia Possamai" userId="7e1af920-7170-402c-9df2-40af89bc2a88" providerId="ADAL" clId="{5BD9D7A1-4C7F-468F-9F85-698DAD4197EA}" dt="2020-12-09T23:39:22.468" v="118" actId="1076"/>
        <pc:sldMkLst>
          <pc:docMk/>
          <pc:sldMk cId="1053961780" sldId="315"/>
        </pc:sldMkLst>
        <pc:spChg chg="mod">
          <ac:chgData name="Ana Julia Possamai" userId="7e1af920-7170-402c-9df2-40af89bc2a88" providerId="ADAL" clId="{5BD9D7A1-4C7F-468F-9F85-698DAD4197EA}" dt="2020-12-09T23:39:22.468" v="118" actId="1076"/>
          <ac:spMkLst>
            <pc:docMk/>
            <pc:sldMk cId="1053961780" sldId="315"/>
            <ac:spMk id="5" creationId="{00000000-0000-0000-0000-000000000000}"/>
          </ac:spMkLst>
        </pc:spChg>
        <pc:picChg chg="mod">
          <ac:chgData name="Ana Julia Possamai" userId="7e1af920-7170-402c-9df2-40af89bc2a88" providerId="ADAL" clId="{5BD9D7A1-4C7F-468F-9F85-698DAD4197EA}" dt="2020-12-09T23:38:38.774" v="112" actId="14100"/>
          <ac:picMkLst>
            <pc:docMk/>
            <pc:sldMk cId="1053961780" sldId="315"/>
            <ac:picMk id="2" creationId="{00000000-0000-0000-0000-000000000000}"/>
          </ac:picMkLst>
        </pc:picChg>
      </pc:sldChg>
      <pc:sldChg chg="modSp mod">
        <pc:chgData name="Ana Julia Possamai" userId="7e1af920-7170-402c-9df2-40af89bc2a88" providerId="ADAL" clId="{5BD9D7A1-4C7F-468F-9F85-698DAD4197EA}" dt="2020-12-09T23:40:06.059" v="124" actId="403"/>
        <pc:sldMkLst>
          <pc:docMk/>
          <pc:sldMk cId="244467126" sldId="317"/>
        </pc:sldMkLst>
        <pc:spChg chg="mod">
          <ac:chgData name="Ana Julia Possamai" userId="7e1af920-7170-402c-9df2-40af89bc2a88" providerId="ADAL" clId="{5BD9D7A1-4C7F-468F-9F85-698DAD4197EA}" dt="2020-12-09T23:40:06.059" v="124" actId="403"/>
          <ac:spMkLst>
            <pc:docMk/>
            <pc:sldMk cId="244467126" sldId="317"/>
            <ac:spMk id="3" creationId="{00000000-0000-0000-0000-000000000000}"/>
          </ac:spMkLst>
        </pc:spChg>
      </pc:sldChg>
      <pc:sldChg chg="modSp mod">
        <pc:chgData name="Ana Julia Possamai" userId="7e1af920-7170-402c-9df2-40af89bc2a88" providerId="ADAL" clId="{5BD9D7A1-4C7F-468F-9F85-698DAD4197EA}" dt="2020-12-09T23:41:18.709" v="128" actId="1076"/>
        <pc:sldMkLst>
          <pc:docMk/>
          <pc:sldMk cId="518034093" sldId="318"/>
        </pc:sldMkLst>
        <pc:spChg chg="mod">
          <ac:chgData name="Ana Julia Possamai" userId="7e1af920-7170-402c-9df2-40af89bc2a88" providerId="ADAL" clId="{5BD9D7A1-4C7F-468F-9F85-698DAD4197EA}" dt="2020-12-09T23:41:18.709" v="128" actId="1076"/>
          <ac:spMkLst>
            <pc:docMk/>
            <pc:sldMk cId="518034093" sldId="318"/>
            <ac:spMk id="3" creationId="{00000000-0000-0000-0000-000000000000}"/>
          </ac:spMkLst>
        </pc:spChg>
      </pc:sldChg>
      <pc:sldChg chg="modSp mod">
        <pc:chgData name="Ana Julia Possamai" userId="7e1af920-7170-402c-9df2-40af89bc2a88" providerId="ADAL" clId="{5BD9D7A1-4C7F-468F-9F85-698DAD4197EA}" dt="2020-12-09T23:42:14.609" v="132" actId="1076"/>
        <pc:sldMkLst>
          <pc:docMk/>
          <pc:sldMk cId="1848374414" sldId="319"/>
        </pc:sldMkLst>
        <pc:spChg chg="mod">
          <ac:chgData name="Ana Julia Possamai" userId="7e1af920-7170-402c-9df2-40af89bc2a88" providerId="ADAL" clId="{5BD9D7A1-4C7F-468F-9F85-698DAD4197EA}" dt="2020-12-09T23:42:14.609" v="132" actId="1076"/>
          <ac:spMkLst>
            <pc:docMk/>
            <pc:sldMk cId="1848374414" sldId="319"/>
            <ac:spMk id="3" creationId="{00000000-0000-0000-0000-000000000000}"/>
          </ac:spMkLst>
        </pc:spChg>
      </pc:sldChg>
      <pc:sldChg chg="modSp mod">
        <pc:chgData name="Ana Julia Possamai" userId="7e1af920-7170-402c-9df2-40af89bc2a88" providerId="ADAL" clId="{5BD9D7A1-4C7F-468F-9F85-698DAD4197EA}" dt="2020-12-09T23:44:34.862" v="150" actId="1076"/>
        <pc:sldMkLst>
          <pc:docMk/>
          <pc:sldMk cId="1240423690" sldId="320"/>
        </pc:sldMkLst>
        <pc:spChg chg="mod">
          <ac:chgData name="Ana Julia Possamai" userId="7e1af920-7170-402c-9df2-40af89bc2a88" providerId="ADAL" clId="{5BD9D7A1-4C7F-468F-9F85-698DAD4197EA}" dt="2020-12-09T23:43:41.618" v="141" actId="1037"/>
          <ac:spMkLst>
            <pc:docMk/>
            <pc:sldMk cId="1240423690" sldId="320"/>
            <ac:spMk id="3" creationId="{00000000-0000-0000-0000-000000000000}"/>
          </ac:spMkLst>
        </pc:spChg>
        <pc:spChg chg="mod">
          <ac:chgData name="Ana Julia Possamai" userId="7e1af920-7170-402c-9df2-40af89bc2a88" providerId="ADAL" clId="{5BD9D7A1-4C7F-468F-9F85-698DAD4197EA}" dt="2020-12-09T23:44:34.862" v="150" actId="1076"/>
          <ac:spMkLst>
            <pc:docMk/>
            <pc:sldMk cId="1240423690" sldId="320"/>
            <ac:spMk id="4" creationId="{00000000-0000-0000-0000-000000000000}"/>
          </ac:spMkLst>
        </pc:spChg>
      </pc:sldChg>
      <pc:sldChg chg="modSp mod">
        <pc:chgData name="Ana Julia Possamai" userId="7e1af920-7170-402c-9df2-40af89bc2a88" providerId="ADAL" clId="{5BD9D7A1-4C7F-468F-9F85-698DAD4197EA}" dt="2020-12-09T23:56:50.153" v="339" actId="207"/>
        <pc:sldMkLst>
          <pc:docMk/>
          <pc:sldMk cId="463087354" sldId="322"/>
        </pc:sldMkLst>
        <pc:spChg chg="mod">
          <ac:chgData name="Ana Julia Possamai" userId="7e1af920-7170-402c-9df2-40af89bc2a88" providerId="ADAL" clId="{5BD9D7A1-4C7F-468F-9F85-698DAD4197EA}" dt="2020-12-09T23:56:50.153" v="339" actId="207"/>
          <ac:spMkLst>
            <pc:docMk/>
            <pc:sldMk cId="463087354" sldId="322"/>
            <ac:spMk id="2" creationId="{00000000-0000-0000-0000-000000000000}"/>
          </ac:spMkLst>
        </pc:spChg>
      </pc:sldChg>
      <pc:sldChg chg="modSp mod">
        <pc:chgData name="Ana Julia Possamai" userId="7e1af920-7170-402c-9df2-40af89bc2a88" providerId="ADAL" clId="{5BD9D7A1-4C7F-468F-9F85-698DAD4197EA}" dt="2020-12-09T23:56:08.976" v="334" actId="14100"/>
        <pc:sldMkLst>
          <pc:docMk/>
          <pc:sldMk cId="995747119" sldId="323"/>
        </pc:sldMkLst>
        <pc:spChg chg="mod">
          <ac:chgData name="Ana Julia Possamai" userId="7e1af920-7170-402c-9df2-40af89bc2a88" providerId="ADAL" clId="{5BD9D7A1-4C7F-468F-9F85-698DAD4197EA}" dt="2020-12-09T23:56:01.056" v="333" actId="1076"/>
          <ac:spMkLst>
            <pc:docMk/>
            <pc:sldMk cId="995747119" sldId="323"/>
            <ac:spMk id="2" creationId="{00000000-0000-0000-0000-000000000000}"/>
          </ac:spMkLst>
        </pc:spChg>
        <pc:picChg chg="mod">
          <ac:chgData name="Ana Julia Possamai" userId="7e1af920-7170-402c-9df2-40af89bc2a88" providerId="ADAL" clId="{5BD9D7A1-4C7F-468F-9F85-698DAD4197EA}" dt="2020-12-09T23:56:08.976" v="334" actId="14100"/>
          <ac:picMkLst>
            <pc:docMk/>
            <pc:sldMk cId="995747119" sldId="323"/>
            <ac:picMk id="3" creationId="{00000000-0000-0000-0000-000000000000}"/>
          </ac:picMkLst>
        </pc:picChg>
      </pc:sldChg>
      <pc:sldChg chg="modSp mod">
        <pc:chgData name="Ana Julia Possamai" userId="7e1af920-7170-402c-9df2-40af89bc2a88" providerId="ADAL" clId="{5BD9D7A1-4C7F-468F-9F85-698DAD4197EA}" dt="2020-12-09T23:55:28.243" v="331" actId="207"/>
        <pc:sldMkLst>
          <pc:docMk/>
          <pc:sldMk cId="3697869174" sldId="325"/>
        </pc:sldMkLst>
        <pc:spChg chg="mod">
          <ac:chgData name="Ana Julia Possamai" userId="7e1af920-7170-402c-9df2-40af89bc2a88" providerId="ADAL" clId="{5BD9D7A1-4C7F-468F-9F85-698DAD4197EA}" dt="2020-12-09T23:55:28.243" v="331" actId="207"/>
          <ac:spMkLst>
            <pc:docMk/>
            <pc:sldMk cId="3697869174" sldId="325"/>
            <ac:spMk id="2" creationId="{00000000-0000-0000-0000-000000000000}"/>
          </ac:spMkLst>
        </pc:spChg>
      </pc:sldChg>
      <pc:sldChg chg="addSp delSp modSp mod">
        <pc:chgData name="Ana Julia Possamai" userId="7e1af920-7170-402c-9df2-40af89bc2a88" providerId="ADAL" clId="{5BD9D7A1-4C7F-468F-9F85-698DAD4197EA}" dt="2020-12-09T23:27:49.863" v="15" actId="1076"/>
        <pc:sldMkLst>
          <pc:docMk/>
          <pc:sldMk cId="3782228736" sldId="326"/>
        </pc:sldMkLst>
        <pc:spChg chg="mod">
          <ac:chgData name="Ana Julia Possamai" userId="7e1af920-7170-402c-9df2-40af89bc2a88" providerId="ADAL" clId="{5BD9D7A1-4C7F-468F-9F85-698DAD4197EA}" dt="2020-12-09T23:27:49.863" v="15" actId="1076"/>
          <ac:spMkLst>
            <pc:docMk/>
            <pc:sldMk cId="3782228736" sldId="326"/>
            <ac:spMk id="2" creationId="{00000000-0000-0000-0000-000000000000}"/>
          </ac:spMkLst>
        </pc:spChg>
        <pc:picChg chg="add mod">
          <ac:chgData name="Ana Julia Possamai" userId="7e1af920-7170-402c-9df2-40af89bc2a88" providerId="ADAL" clId="{5BD9D7A1-4C7F-468F-9F85-698DAD4197EA}" dt="2020-12-09T23:27:49.863" v="15" actId="1076"/>
          <ac:picMkLst>
            <pc:docMk/>
            <pc:sldMk cId="3782228736" sldId="326"/>
            <ac:picMk id="7" creationId="{33F6074E-36B9-4F59-B6CF-F5733051D29E}"/>
          </ac:picMkLst>
        </pc:picChg>
        <pc:picChg chg="del">
          <ac:chgData name="Ana Julia Possamai" userId="7e1af920-7170-402c-9df2-40af89bc2a88" providerId="ADAL" clId="{5BD9D7A1-4C7F-468F-9F85-698DAD4197EA}" dt="2020-12-09T23:27:31.624" v="12" actId="478"/>
          <ac:picMkLst>
            <pc:docMk/>
            <pc:sldMk cId="3782228736" sldId="326"/>
            <ac:picMk id="5128"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Planilha_do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1" i="0" u="none" strike="noStrike" kern="1200" spc="0" baseline="0">
                <a:solidFill>
                  <a:srgbClr val="FF0000"/>
                </a:solidFill>
                <a:latin typeface="Gotham HTF Black"/>
                <a:ea typeface="+mn-ea"/>
                <a:cs typeface="+mn-cs"/>
              </a:defRPr>
            </a:pPr>
            <a:r>
              <a:rPr lang="pt-BR" sz="3200" b="1">
                <a:solidFill>
                  <a:srgbClr val="FF0000"/>
                </a:solidFill>
                <a:latin typeface="Gotham HTF Black"/>
              </a:rPr>
              <a:t>DISTRIBUIÇÃO % DA DOTAÇÃO ORÇAMENTÁRIA</a:t>
            </a:r>
          </a:p>
        </c:rich>
      </c:tx>
      <c:layout/>
      <c:overlay val="0"/>
      <c:spPr>
        <a:noFill/>
        <a:ln>
          <a:noFill/>
        </a:ln>
        <a:effectLst/>
      </c:spPr>
      <c:txPr>
        <a:bodyPr rot="0" spcFirstLastPara="1" vertOverflow="ellipsis" vert="horz" wrap="square" anchor="ctr" anchorCtr="1"/>
        <a:lstStyle/>
        <a:p>
          <a:pPr>
            <a:defRPr sz="3200" b="1" i="0" u="none" strike="noStrike" kern="1200" spc="0" baseline="0">
              <a:solidFill>
                <a:srgbClr val="FF0000"/>
              </a:solidFill>
              <a:latin typeface="Gotham HTF Black"/>
              <a:ea typeface="+mn-ea"/>
              <a:cs typeface="+mn-cs"/>
            </a:defRPr>
          </a:pPr>
          <a:endParaRPr lang="pt-BR"/>
        </a:p>
      </c:txPr>
    </c:title>
    <c:autoTitleDeleted val="0"/>
    <c:plotArea>
      <c:layout/>
      <c:barChart>
        <c:barDir val="col"/>
        <c:grouping val="clustered"/>
        <c:varyColors val="0"/>
        <c:ser>
          <c:idx val="0"/>
          <c:order val="0"/>
          <c:tx>
            <c:strRef>
              <c:f>Planilha1!$D$1</c:f>
              <c:strCache>
                <c:ptCount val="1"/>
                <c:pt idx="0">
                  <c:v>2020</c:v>
                </c:pt>
              </c:strCache>
            </c:strRef>
          </c:tx>
          <c:spPr>
            <a:solidFill>
              <a:schemeClr val="accent1"/>
            </a:solidFill>
            <a:ln>
              <a:noFill/>
            </a:ln>
            <a:effectLst/>
          </c:spPr>
          <c:invertIfNegative val="0"/>
          <c:dLbls>
            <c:spPr>
              <a:noFill/>
              <a:ln>
                <a:noFill/>
              </a:ln>
              <a:effectLst/>
            </c:spPr>
            <c:txPr>
              <a:bodyPr rot="-5400000" spcFirstLastPara="1" vertOverflow="ellipsis" wrap="square" anchor="ctr" anchorCtr="1"/>
              <a:lstStyle/>
              <a:p>
                <a:pPr>
                  <a:defRPr sz="1600" b="1" i="0" u="none" strike="noStrike" kern="1200" baseline="0">
                    <a:solidFill>
                      <a:schemeClr val="tx1">
                        <a:lumMod val="75000"/>
                        <a:lumOff val="25000"/>
                      </a:schemeClr>
                    </a:solidFill>
                    <a:latin typeface="Gotham HTF Book"/>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Planilha1!$A$2:$A$6</c:f>
              <c:strCache>
                <c:ptCount val="5"/>
                <c:pt idx="0">
                  <c:v>Assistência Hospitalar e Ambulatorial</c:v>
                </c:pt>
                <c:pt idx="1">
                  <c:v>Suporte Profilático e Terapêutico</c:v>
                </c:pt>
                <c:pt idx="2">
                  <c:v>Atenção Básica</c:v>
                </c:pt>
                <c:pt idx="3">
                  <c:v>Administração Geral</c:v>
                </c:pt>
                <c:pt idx="4">
                  <c:v>Vigilância </c:v>
                </c:pt>
              </c:strCache>
            </c:strRef>
          </c:cat>
          <c:val>
            <c:numRef>
              <c:f>Planilha1!$D$2:$D$6</c:f>
              <c:numCache>
                <c:formatCode>0.00%</c:formatCode>
                <c:ptCount val="5"/>
                <c:pt idx="0">
                  <c:v>0.5972190292171965</c:v>
                </c:pt>
                <c:pt idx="1">
                  <c:v>0.2444298607949667</c:v>
                </c:pt>
                <c:pt idx="2">
                  <c:v>0.108952055147317</c:v>
                </c:pt>
                <c:pt idx="3">
                  <c:v>4.7299214534940355E-2</c:v>
                </c:pt>
                <c:pt idx="4">
                  <c:v>2.0998403055795768E-3</c:v>
                </c:pt>
              </c:numCache>
            </c:numRef>
          </c:val>
          <c:extLst>
            <c:ext xmlns:c16="http://schemas.microsoft.com/office/drawing/2014/chart" uri="{C3380CC4-5D6E-409C-BE32-E72D297353CC}">
              <c16:uniqueId val="{00000000-221F-4B2A-B6CD-9B2512F02855}"/>
            </c:ext>
          </c:extLst>
        </c:ser>
        <c:ser>
          <c:idx val="1"/>
          <c:order val="1"/>
          <c:tx>
            <c:strRef>
              <c:f>Planilha1!$E$1</c:f>
              <c:strCache>
                <c:ptCount val="1"/>
                <c:pt idx="0">
                  <c:v>2021</c:v>
                </c:pt>
              </c:strCache>
            </c:strRef>
          </c:tx>
          <c:spPr>
            <a:solidFill>
              <a:schemeClr val="accent2"/>
            </a:solidFill>
            <a:ln>
              <a:noFill/>
            </a:ln>
            <a:effectLst/>
          </c:spPr>
          <c:invertIfNegative val="0"/>
          <c:dLbls>
            <c:dLbl>
              <c:idx val="0"/>
              <c:layout>
                <c:manualLayout>
                  <c:x val="2.1410807362582822E-2"/>
                  <c:y val="7.298900911960312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21F-4B2A-B6CD-9B2512F02855}"/>
                </c:ext>
              </c:extLst>
            </c:dLbl>
            <c:spPr>
              <a:noFill/>
              <a:ln>
                <a:solidFill>
                  <a:srgbClr val="FF0000"/>
                </a:solidFill>
              </a:ln>
              <a:effectLst/>
            </c:spPr>
            <c:txPr>
              <a:bodyPr rot="-5400000" spcFirstLastPara="1" vertOverflow="ellipsis" wrap="square" anchor="ctr" anchorCtr="1"/>
              <a:lstStyle/>
              <a:p>
                <a:pPr>
                  <a:defRPr sz="1650" b="1" i="0" u="none" strike="noStrike" kern="1200" baseline="0">
                    <a:solidFill>
                      <a:srgbClr val="FF0000"/>
                    </a:solidFill>
                    <a:latin typeface="Gotham HTF Book"/>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Planilha1!$A$2:$A$6</c:f>
              <c:strCache>
                <c:ptCount val="5"/>
                <c:pt idx="0">
                  <c:v>Assistência Hospitalar e Ambulatorial</c:v>
                </c:pt>
                <c:pt idx="1">
                  <c:v>Suporte Profilático e Terapêutico</c:v>
                </c:pt>
                <c:pt idx="2">
                  <c:v>Atenção Básica</c:v>
                </c:pt>
                <c:pt idx="3">
                  <c:v>Administração Geral</c:v>
                </c:pt>
                <c:pt idx="4">
                  <c:v>Vigilância </c:v>
                </c:pt>
              </c:strCache>
            </c:strRef>
          </c:cat>
          <c:val>
            <c:numRef>
              <c:f>Planilha1!$E$2:$E$6</c:f>
              <c:numCache>
                <c:formatCode>0.00%</c:formatCode>
                <c:ptCount val="5"/>
                <c:pt idx="0">
                  <c:v>0.59206323140535833</c:v>
                </c:pt>
                <c:pt idx="1">
                  <c:v>0.24124448320117636</c:v>
                </c:pt>
                <c:pt idx="2">
                  <c:v>0.12332527918985459</c:v>
                </c:pt>
                <c:pt idx="3">
                  <c:v>4.1967876953051965E-2</c:v>
                </c:pt>
                <c:pt idx="4">
                  <c:v>1.3991292505589272E-3</c:v>
                </c:pt>
              </c:numCache>
            </c:numRef>
          </c:val>
          <c:extLst>
            <c:ext xmlns:c16="http://schemas.microsoft.com/office/drawing/2014/chart" uri="{C3380CC4-5D6E-409C-BE32-E72D297353CC}">
              <c16:uniqueId val="{00000002-221F-4B2A-B6CD-9B2512F02855}"/>
            </c:ext>
          </c:extLst>
        </c:ser>
        <c:dLbls>
          <c:showLegendKey val="0"/>
          <c:showVal val="0"/>
          <c:showCatName val="0"/>
          <c:showSerName val="0"/>
          <c:showPercent val="0"/>
          <c:showBubbleSize val="0"/>
        </c:dLbls>
        <c:gapWidth val="219"/>
        <c:overlap val="-27"/>
        <c:axId val="627529391"/>
        <c:axId val="627518575"/>
      </c:barChart>
      <c:catAx>
        <c:axId val="627529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pt-BR"/>
          </a:p>
        </c:txPr>
        <c:crossAx val="627518575"/>
        <c:crosses val="autoZero"/>
        <c:auto val="1"/>
        <c:lblAlgn val="ctr"/>
        <c:lblOffset val="100"/>
        <c:noMultiLvlLbl val="0"/>
      </c:catAx>
      <c:valAx>
        <c:axId val="627518575"/>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62752939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sz="1800" baseline="0"/>
      </a:pPr>
      <a:endParaRPr lang="pt-B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1143000" y="685800"/>
            <a:ext cx="4572000" cy="3429000"/>
          </a:xfrm>
          <a:prstGeom prst="rect">
            <a:avLst/>
          </a:prstGeom>
        </p:spPr>
        <p:txBody>
          <a:bodyPr/>
          <a:lstStyle/>
          <a:p>
            <a:endParaRPr/>
          </a:p>
        </p:txBody>
      </p:sp>
      <p:sp>
        <p:nvSpPr>
          <p:cNvPr id="158" name="Shape 15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sz="2400" b="0" dirty="0">
                <a:solidFill>
                  <a:schemeClr val="accent1">
                    <a:lumMod val="50000"/>
                  </a:schemeClr>
                </a:solidFill>
                <a:effectLst>
                  <a:innerShdw blurRad="63500" dist="50800" dir="16200000">
                    <a:prstClr val="black">
                      <a:alpha val="50000"/>
                    </a:prstClr>
                  </a:innerShdw>
                </a:effectLst>
                <a:latin typeface="Gotham HTF Black"/>
                <a:ea typeface="Verdana" pitchFamily="34" charset="0"/>
                <a:cs typeface="Verdana" pitchFamily="34" charset="0"/>
              </a:rPr>
              <a:t>ESTADUAL DE SANGUE E HEMODERIVADOS</a:t>
            </a:r>
            <a:endParaRPr lang="pt-BR" dirty="0"/>
          </a:p>
        </p:txBody>
      </p:sp>
    </p:spTree>
    <p:extLst>
      <p:ext uri="{BB962C8B-B14F-4D97-AF65-F5344CB8AC3E}">
        <p14:creationId xmlns:p14="http://schemas.microsoft.com/office/powerpoint/2010/main" val="2105100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7:notes"/>
          <p:cNvSpPr txBox="1">
            <a:spLocks noGrp="1"/>
          </p:cNvSpPr>
          <p:nvPr>
            <p:ph type="body" idx="1"/>
          </p:nvPr>
        </p:nvSpPr>
        <p:spPr>
          <a:xfrm>
            <a:off x="679768" y="4715153"/>
            <a:ext cx="54381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97166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e Subtítulo">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228600" algn="ctr">
              <a:spcBef>
                <a:spcPts val="0"/>
              </a:spcBef>
              <a:buSzTx/>
              <a:buNone/>
              <a:defRPr sz="5400"/>
            </a:lvl2pPr>
            <a:lvl3pPr marL="0" indent="457200" algn="ctr">
              <a:spcBef>
                <a:spcPts val="0"/>
              </a:spcBef>
              <a:buSzTx/>
              <a:buNone/>
              <a:defRPr sz="5400"/>
            </a:lvl3pPr>
            <a:lvl4pPr marL="0" indent="685800" algn="ctr">
              <a:spcBef>
                <a:spcPts val="0"/>
              </a:spcBef>
              <a:buSzTx/>
              <a:buNone/>
              <a:defRPr sz="5400"/>
            </a:lvl4pPr>
            <a:lvl5pPr marL="0" indent="91440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ção">
    <p:spTree>
      <p:nvGrpSpPr>
        <p:cNvPr id="1" name=""/>
        <p:cNvGrpSpPr/>
        <p:nvPr/>
      </p:nvGrpSpPr>
      <p:grpSpPr>
        <a:xfrm>
          <a:off x="0" y="0"/>
          <a:ext cx="0" cy="0"/>
          <a:chOff x="0" y="0"/>
          <a:chExt cx="0" cy="0"/>
        </a:xfrm>
      </p:grpSpPr>
      <p:sp>
        <p:nvSpPr>
          <p:cNvPr id="93" name="–Jaime Silveira"/>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–Jaime Silveira</a:t>
            </a:r>
          </a:p>
        </p:txBody>
      </p:sp>
      <p:sp>
        <p:nvSpPr>
          <p:cNvPr id="94" name="“Digite uma citação aqui.”"/>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“Digite uma citação aqui.”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24384000" cy="16264467"/>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Em Branco">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US Main Yellow">
    <p:bg>
      <p:bgPr>
        <a:solidFill>
          <a:srgbClr val="FBAD23"/>
        </a:solidFill>
        <a:effectLst/>
      </p:bgPr>
    </p:bg>
    <p:spTree>
      <p:nvGrpSpPr>
        <p:cNvPr id="1" name=""/>
        <p:cNvGrpSpPr/>
        <p:nvPr/>
      </p:nvGrpSpPr>
      <p:grpSpPr>
        <a:xfrm>
          <a:off x="0" y="0"/>
          <a:ext cx="0" cy="0"/>
          <a:chOff x="0" y="0"/>
          <a:chExt cx="0" cy="0"/>
        </a:xfrm>
      </p:grpSpPr>
      <p:sp>
        <p:nvSpPr>
          <p:cNvPr id="117"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24" name="Title Text"/>
          <p:cNvSpPr txBox="1">
            <a:spLocks noGrp="1"/>
          </p:cNvSpPr>
          <p:nvPr>
            <p:ph type="title"/>
          </p:nvPr>
        </p:nvSpPr>
        <p:spPr>
          <a:xfrm>
            <a:off x="1778000" y="2298700"/>
            <a:ext cx="20828000" cy="4648200"/>
          </a:xfrm>
          <a:prstGeom prst="rect">
            <a:avLst/>
          </a:prstGeom>
        </p:spPr>
        <p:txBody>
          <a:bodyPr anchor="b"/>
          <a:lstStyle>
            <a:lvl1pPr>
              <a:defRPr>
                <a:latin typeface="Roboto Light"/>
                <a:ea typeface="Roboto Light"/>
                <a:cs typeface="Roboto Light"/>
                <a:sym typeface="Roboto Light"/>
              </a:defRPr>
            </a:lvl1pPr>
          </a:lstStyle>
          <a:p>
            <a:r>
              <a:t>Title Text</a:t>
            </a:r>
          </a:p>
        </p:txBody>
      </p:sp>
      <p:sp>
        <p:nvSpPr>
          <p:cNvPr id="125"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atin typeface="Roboto Light"/>
                <a:ea typeface="Roboto Light"/>
                <a:cs typeface="Roboto Light"/>
                <a:sym typeface="Roboto Light"/>
              </a:defRPr>
            </a:lvl1pPr>
            <a:lvl2pPr marL="0" indent="228600" algn="ctr">
              <a:spcBef>
                <a:spcPts val="0"/>
              </a:spcBef>
              <a:buSzTx/>
              <a:buNone/>
              <a:defRPr sz="4400">
                <a:latin typeface="Roboto Light"/>
                <a:ea typeface="Roboto Light"/>
                <a:cs typeface="Roboto Light"/>
                <a:sym typeface="Roboto Light"/>
              </a:defRPr>
            </a:lvl2pPr>
            <a:lvl3pPr marL="0" indent="457200" algn="ctr">
              <a:spcBef>
                <a:spcPts val="0"/>
              </a:spcBef>
              <a:buSzTx/>
              <a:buNone/>
              <a:defRPr sz="4400">
                <a:latin typeface="Roboto Light"/>
                <a:ea typeface="Roboto Light"/>
                <a:cs typeface="Roboto Light"/>
                <a:sym typeface="Roboto Light"/>
              </a:defRPr>
            </a:lvl3pPr>
            <a:lvl4pPr marL="0" indent="685800" algn="ctr">
              <a:spcBef>
                <a:spcPts val="0"/>
              </a:spcBef>
              <a:buSzTx/>
              <a:buNone/>
              <a:defRPr sz="4400">
                <a:latin typeface="Roboto Light"/>
                <a:ea typeface="Roboto Light"/>
                <a:cs typeface="Roboto Light"/>
                <a:sym typeface="Roboto Light"/>
              </a:defRPr>
            </a:lvl4pPr>
            <a:lvl5pPr marL="0" indent="914400" algn="ctr">
              <a:spcBef>
                <a:spcPts val="0"/>
              </a:spcBef>
              <a:buSzTx/>
              <a:buNone/>
              <a:defRPr sz="4400">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26" name="Slide Number"/>
          <p:cNvSpPr txBox="1">
            <a:spLocks noGrp="1"/>
          </p:cNvSpPr>
          <p:nvPr>
            <p:ph type="sldNum" sz="quarter" idx="2"/>
          </p:nvPr>
        </p:nvSpPr>
        <p:spPr>
          <a:xfrm>
            <a:off x="11955189" y="13081000"/>
            <a:ext cx="460922" cy="508000"/>
          </a:xfrm>
          <a:prstGeom prst="rect">
            <a:avLst/>
          </a:prstGeom>
        </p:spPr>
        <p:txBody>
          <a:bodyPr/>
          <a:lstStyle>
            <a:lvl1pPr>
              <a:defRPr>
                <a:latin typeface="Roboto Light"/>
                <a:ea typeface="Roboto Light"/>
                <a:cs typeface="Roboto Light"/>
                <a:sym typeface="Roboto Light"/>
              </a:defRPr>
            </a:lvl1p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33" name="Title Text"/>
          <p:cNvSpPr txBox="1">
            <a:spLocks noGrp="1"/>
          </p:cNvSpPr>
          <p:nvPr>
            <p:ph type="title"/>
          </p:nvPr>
        </p:nvSpPr>
        <p:spPr>
          <a:xfrm>
            <a:off x="1689100" y="952500"/>
            <a:ext cx="21005800" cy="2286000"/>
          </a:xfrm>
          <a:prstGeom prst="rect">
            <a:avLst/>
          </a:prstGeom>
        </p:spPr>
        <p:txBody>
          <a:bodyPr/>
          <a:lstStyle>
            <a:lvl1pPr>
              <a:defRPr>
                <a:latin typeface="Roboto Light"/>
                <a:ea typeface="Roboto Light"/>
                <a:cs typeface="Roboto Light"/>
                <a:sym typeface="Roboto Light"/>
              </a:defRPr>
            </a:lvl1pPr>
          </a:lstStyle>
          <a:p>
            <a:r>
              <a:t>Title Text</a:t>
            </a:r>
          </a:p>
        </p:txBody>
      </p:sp>
      <p:sp>
        <p:nvSpPr>
          <p:cNvPr id="134" name="Body Level One…"/>
          <p:cNvSpPr txBox="1">
            <a:spLocks noGrp="1"/>
          </p:cNvSpPr>
          <p:nvPr>
            <p:ph type="body" idx="1"/>
          </p:nvPr>
        </p:nvSpPr>
        <p:spPr>
          <a:xfrm>
            <a:off x="1689100" y="3238500"/>
            <a:ext cx="21005800" cy="9207500"/>
          </a:xfrm>
          <a:prstGeom prst="rect">
            <a:avLst/>
          </a:prstGeom>
        </p:spPr>
        <p:txBody>
          <a:bodyPr/>
          <a:lstStyle>
            <a:lvl1pPr>
              <a:buSzPct val="75000"/>
              <a:defRPr>
                <a:latin typeface="Roboto Light"/>
                <a:ea typeface="Roboto Light"/>
                <a:cs typeface="Roboto Light"/>
                <a:sym typeface="Roboto Light"/>
              </a:defRPr>
            </a:lvl1pPr>
            <a:lvl2pPr>
              <a:buSzPct val="75000"/>
              <a:defRPr>
                <a:latin typeface="Roboto Light"/>
                <a:ea typeface="Roboto Light"/>
                <a:cs typeface="Roboto Light"/>
                <a:sym typeface="Roboto Light"/>
              </a:defRPr>
            </a:lvl2pPr>
            <a:lvl3pPr>
              <a:buSzPct val="75000"/>
              <a:defRPr>
                <a:latin typeface="Roboto Light"/>
                <a:ea typeface="Roboto Light"/>
                <a:cs typeface="Roboto Light"/>
                <a:sym typeface="Roboto Light"/>
              </a:defRPr>
            </a:lvl3pPr>
            <a:lvl4pPr>
              <a:buSzPct val="75000"/>
              <a:defRPr>
                <a:latin typeface="Roboto Light"/>
                <a:ea typeface="Roboto Light"/>
                <a:cs typeface="Roboto Light"/>
                <a:sym typeface="Roboto Light"/>
              </a:defRPr>
            </a:lvl4pPr>
            <a:lvl5pPr>
              <a:buSzPct val="75000"/>
              <a:defRPr>
                <a:latin typeface="Roboto Light"/>
                <a:ea typeface="Roboto Light"/>
                <a:cs typeface="Roboto Light"/>
                <a:sym typeface="Roboto Light"/>
              </a:defRPr>
            </a:lvl5pPr>
          </a:lstStyle>
          <a:p>
            <a:r>
              <a:t>Body Level One</a:t>
            </a:r>
          </a:p>
          <a:p>
            <a:pPr lvl="1"/>
            <a:r>
              <a:t>Body Level Two</a:t>
            </a:r>
          </a:p>
          <a:p>
            <a:pPr lvl="2"/>
            <a:r>
              <a:t>Body Level Three</a:t>
            </a:r>
          </a:p>
          <a:p>
            <a:pPr lvl="3"/>
            <a:r>
              <a:t>Body Level Four</a:t>
            </a:r>
          </a:p>
          <a:p>
            <a:pPr lvl="4"/>
            <a:r>
              <a:t>Body Level Five</a:t>
            </a:r>
          </a:p>
        </p:txBody>
      </p:sp>
      <p:sp>
        <p:nvSpPr>
          <p:cNvPr id="135" name="Slide Number"/>
          <p:cNvSpPr txBox="1">
            <a:spLocks noGrp="1"/>
          </p:cNvSpPr>
          <p:nvPr>
            <p:ph type="sldNum" sz="quarter" idx="2"/>
          </p:nvPr>
        </p:nvSpPr>
        <p:spPr>
          <a:xfrm>
            <a:off x="11955189" y="13081000"/>
            <a:ext cx="460922" cy="508000"/>
          </a:xfrm>
          <a:prstGeom prst="rect">
            <a:avLst/>
          </a:prstGeom>
        </p:spPr>
        <p:txBody>
          <a:bodyPr/>
          <a:lstStyle>
            <a:lvl1pPr>
              <a:defRPr>
                <a:latin typeface="Roboto Light"/>
                <a:ea typeface="Roboto Light"/>
                <a:cs typeface="Roboto Light"/>
                <a:sym typeface="Roboto Light"/>
              </a:defRPr>
            </a:lvl1pPr>
          </a:lstStyle>
          <a:p>
            <a:fld id="{86CB4B4D-7CA3-9044-876B-883B54F8677D}" type="slidenum">
              <a:t>‹nº›</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42" name="Title Text"/>
          <p:cNvSpPr txBox="1">
            <a:spLocks noGrp="1"/>
          </p:cNvSpPr>
          <p:nvPr>
            <p:ph type="title"/>
          </p:nvPr>
        </p:nvSpPr>
        <p:spPr>
          <a:xfrm>
            <a:off x="3048000" y="2244725"/>
            <a:ext cx="18288000" cy="4775201"/>
          </a:xfrm>
          <a:prstGeom prst="rect">
            <a:avLst/>
          </a:prstGeom>
        </p:spPr>
        <p:txBody>
          <a:bodyPr lIns="91399" tIns="91399" rIns="91399" bIns="91399" anchor="b"/>
          <a:lstStyle>
            <a:lvl1pPr defTabSz="1828800">
              <a:lnSpc>
                <a:spcPct val="90000"/>
              </a:lnSpc>
              <a:defRPr sz="12000">
                <a:latin typeface="Calibri"/>
                <a:ea typeface="Calibri"/>
                <a:cs typeface="Calibri"/>
                <a:sym typeface="Calibri"/>
              </a:defRPr>
            </a:lvl1pPr>
          </a:lstStyle>
          <a:p>
            <a:r>
              <a:t>Title Text</a:t>
            </a:r>
          </a:p>
        </p:txBody>
      </p:sp>
      <p:sp>
        <p:nvSpPr>
          <p:cNvPr id="143" name="Body Level One…"/>
          <p:cNvSpPr txBox="1">
            <a:spLocks noGrp="1"/>
          </p:cNvSpPr>
          <p:nvPr>
            <p:ph type="body" sz="quarter" idx="1"/>
          </p:nvPr>
        </p:nvSpPr>
        <p:spPr>
          <a:xfrm>
            <a:off x="3048000" y="7204075"/>
            <a:ext cx="18288000" cy="3311525"/>
          </a:xfrm>
          <a:prstGeom prst="rect">
            <a:avLst/>
          </a:prstGeom>
        </p:spPr>
        <p:txBody>
          <a:bodyPr lIns="91399" tIns="91399" rIns="91399" bIns="91399" anchor="t"/>
          <a:lstStyle>
            <a:lvl1pPr marL="812800" indent="-762000" algn="ctr" defTabSz="1828800">
              <a:lnSpc>
                <a:spcPct val="90000"/>
              </a:lnSpc>
              <a:spcBef>
                <a:spcPts val="2000"/>
              </a:spcBef>
              <a:buSzTx/>
              <a:buNone/>
              <a:defRPr sz="4800">
                <a:latin typeface="Calibri"/>
                <a:ea typeface="Calibri"/>
                <a:cs typeface="Calibri"/>
                <a:sym typeface="Calibri"/>
              </a:defRPr>
            </a:lvl1pPr>
            <a:lvl2pPr marL="812800" indent="-279400" algn="ctr" defTabSz="1828800">
              <a:lnSpc>
                <a:spcPct val="90000"/>
              </a:lnSpc>
              <a:spcBef>
                <a:spcPts val="2000"/>
              </a:spcBef>
              <a:buSzTx/>
              <a:buNone/>
              <a:defRPr sz="4800">
                <a:latin typeface="Calibri"/>
                <a:ea typeface="Calibri"/>
                <a:cs typeface="Calibri"/>
                <a:sym typeface="Calibri"/>
              </a:defRPr>
            </a:lvl2pPr>
            <a:lvl3pPr marL="812800" indent="203200" algn="ctr" defTabSz="1828800">
              <a:lnSpc>
                <a:spcPct val="90000"/>
              </a:lnSpc>
              <a:spcBef>
                <a:spcPts val="2000"/>
              </a:spcBef>
              <a:buSzTx/>
              <a:buNone/>
              <a:defRPr sz="4800">
                <a:latin typeface="Calibri"/>
                <a:ea typeface="Calibri"/>
                <a:cs typeface="Calibri"/>
                <a:sym typeface="Calibri"/>
              </a:defRPr>
            </a:lvl3pPr>
            <a:lvl4pPr marL="812800" indent="673100" algn="ctr" defTabSz="1828800">
              <a:lnSpc>
                <a:spcPct val="90000"/>
              </a:lnSpc>
              <a:spcBef>
                <a:spcPts val="2000"/>
              </a:spcBef>
              <a:buSzTx/>
              <a:buNone/>
              <a:defRPr sz="4800">
                <a:latin typeface="Calibri"/>
                <a:ea typeface="Calibri"/>
                <a:cs typeface="Calibri"/>
                <a:sym typeface="Calibri"/>
              </a:defRPr>
            </a:lvl4pPr>
            <a:lvl5pPr marL="812800" indent="1130300" algn="ctr" defTabSz="1828800">
              <a:lnSpc>
                <a:spcPct val="90000"/>
              </a:lnSpc>
              <a:spcBef>
                <a:spcPts val="2000"/>
              </a:spcBef>
              <a:buSzTx/>
              <a:buNone/>
              <a:defRPr sz="48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4" name="Slide Number"/>
          <p:cNvSpPr txBox="1">
            <a:spLocks noGrp="1"/>
          </p:cNvSpPr>
          <p:nvPr>
            <p:ph type="sldNum" sz="quarter" idx="2"/>
          </p:nvPr>
        </p:nvSpPr>
        <p:spPr>
          <a:xfrm>
            <a:off x="22203132" y="12835910"/>
            <a:ext cx="504468" cy="483830"/>
          </a:xfrm>
          <a:prstGeom prst="rect">
            <a:avLst/>
          </a:prstGeom>
        </p:spPr>
        <p:txBody>
          <a:bodyPr lIns="91399" tIns="91399" rIns="91399" bIns="91399" anchor="ctr"/>
          <a:lstStyle>
            <a:lvl1pPr algn="r" defTabSz="1828800">
              <a:defRPr>
                <a:solidFill>
                  <a:srgbClr val="888888"/>
                </a:solidFill>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bg>
      <p:bgPr>
        <a:solidFill>
          <a:srgbClr val="FAFAFA"/>
        </a:solidFill>
        <a:effectLst/>
      </p:bgPr>
    </p:bg>
    <p:spTree>
      <p:nvGrpSpPr>
        <p:cNvPr id="1" name=""/>
        <p:cNvGrpSpPr/>
        <p:nvPr/>
      </p:nvGrpSpPr>
      <p:grpSpPr>
        <a:xfrm>
          <a:off x="0" y="0"/>
          <a:ext cx="0" cy="0"/>
          <a:chOff x="0" y="0"/>
          <a:chExt cx="0" cy="0"/>
        </a:xfrm>
      </p:grpSpPr>
      <p:sp>
        <p:nvSpPr>
          <p:cNvPr id="15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A577FC-02BD-411F-A974-D112892BE49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FECB039-B86B-43C0-BE43-936101DA7E90}"/>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36F5E3A-F7E1-4BD5-8C20-870488DFE1EA}"/>
              </a:ext>
            </a:extLst>
          </p:cNvPr>
          <p:cNvSpPr>
            <a:spLocks noGrp="1"/>
          </p:cNvSpPr>
          <p:nvPr>
            <p:ph type="dt" sz="half" idx="10"/>
          </p:nvPr>
        </p:nvSpPr>
        <p:spPr/>
        <p:txBody>
          <a:bodyPr/>
          <a:lstStyle/>
          <a:p>
            <a:fld id="{BB6461A9-6FE2-42DD-B215-B117354DC044}" type="datetimeFigureOut">
              <a:rPr lang="pt-BR" smtClean="0"/>
              <a:t>10/12/2020</a:t>
            </a:fld>
            <a:endParaRPr lang="pt-BR"/>
          </a:p>
        </p:txBody>
      </p:sp>
      <p:sp>
        <p:nvSpPr>
          <p:cNvPr id="5" name="Espaço Reservado para Rodapé 4">
            <a:extLst>
              <a:ext uri="{FF2B5EF4-FFF2-40B4-BE49-F238E27FC236}">
                <a16:creationId xmlns:a16="http://schemas.microsoft.com/office/drawing/2014/main" id="{D332F495-34BD-440E-824A-8AF029D00B6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614E394-6185-404D-B76C-4B4142DC1AFE}"/>
              </a:ext>
            </a:extLst>
          </p:cNvPr>
          <p:cNvSpPr>
            <a:spLocks noGrp="1"/>
          </p:cNvSpPr>
          <p:nvPr>
            <p:ph type="sldNum" sz="quarter" idx="12"/>
          </p:nvPr>
        </p:nvSpPr>
        <p:spPr>
          <a:xfrm>
            <a:off x="11889896" y="13081000"/>
            <a:ext cx="591509" cy="471924"/>
          </a:xfrm>
        </p:spPr>
        <p:txBody>
          <a:bodyPr/>
          <a:lstStyle/>
          <a:p>
            <a:fld id="{F07C8B2F-FFE8-4E9D-BC84-00A286124AAB}" type="slidenum">
              <a:rPr lang="pt-BR" smtClean="0"/>
              <a:t>‹nº›</a:t>
            </a:fld>
            <a:endParaRPr lang="pt-BR"/>
          </a:p>
        </p:txBody>
      </p:sp>
    </p:spTree>
    <p:extLst>
      <p:ext uri="{BB962C8B-B14F-4D97-AF65-F5344CB8AC3E}">
        <p14:creationId xmlns:p14="http://schemas.microsoft.com/office/powerpoint/2010/main" val="1413532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pic>
        <p:nvPicPr>
          <p:cNvPr id="16" name="Imagem 16">
            <a:extLst>
              <a:ext uri="{FF2B5EF4-FFF2-40B4-BE49-F238E27FC236}">
                <a16:creationId xmlns:a16="http://schemas.microsoft.com/office/drawing/2014/main" id="{D1B57DA8-9637-4681-9E1B-458C385366A8}"/>
              </a:ext>
            </a:extLst>
          </p:cNvPr>
          <p:cNvPicPr/>
          <p:nvPr userDrawn="1"/>
        </p:nvPicPr>
        <p:blipFill>
          <a:blip r:embed="rId2" cstate="print"/>
          <a:stretch/>
        </p:blipFill>
        <p:spPr>
          <a:xfrm>
            <a:off x="22099229" y="13147611"/>
            <a:ext cx="2284800" cy="575040"/>
          </a:xfrm>
          <a:prstGeom prst="rect">
            <a:avLst/>
          </a:prstGeom>
          <a:ln>
            <a:noFill/>
          </a:ln>
        </p:spPr>
      </p:pic>
      <p:pic>
        <p:nvPicPr>
          <p:cNvPr id="17" name="Imagem 17">
            <a:extLst>
              <a:ext uri="{FF2B5EF4-FFF2-40B4-BE49-F238E27FC236}">
                <a16:creationId xmlns:a16="http://schemas.microsoft.com/office/drawing/2014/main" id="{0CC0C3FF-7DE1-4BEA-B6F5-304738385255}"/>
              </a:ext>
            </a:extLst>
          </p:cNvPr>
          <p:cNvPicPr/>
          <p:nvPr userDrawn="1"/>
        </p:nvPicPr>
        <p:blipFill>
          <a:blip r:embed="rId3" cstate="print"/>
          <a:stretch/>
        </p:blipFill>
        <p:spPr>
          <a:xfrm>
            <a:off x="381120" y="13144320"/>
            <a:ext cx="1713600" cy="357120"/>
          </a:xfrm>
          <a:prstGeom prst="rect">
            <a:avLst/>
          </a:prstGeom>
          <a:ln>
            <a:noFill/>
          </a:ln>
        </p:spPr>
      </p:pic>
      <p:sp>
        <p:nvSpPr>
          <p:cNvPr id="5" name="Google Shape;114;p3">
            <a:extLst>
              <a:ext uri="{FF2B5EF4-FFF2-40B4-BE49-F238E27FC236}">
                <a16:creationId xmlns:a16="http://schemas.microsoft.com/office/drawing/2014/main" id="{A99CC2CB-8B58-49F5-B35F-351C4808B448}"/>
              </a:ext>
            </a:extLst>
          </p:cNvPr>
          <p:cNvSpPr txBox="1"/>
          <p:nvPr userDrawn="1"/>
        </p:nvSpPr>
        <p:spPr>
          <a:xfrm>
            <a:off x="16391468" y="13083888"/>
            <a:ext cx="5785640" cy="615446"/>
          </a:xfrm>
          <a:prstGeom prst="rect">
            <a:avLst/>
          </a:prstGeom>
          <a:noFill/>
          <a:ln>
            <a:noFill/>
          </a:ln>
        </p:spPr>
        <p:txBody>
          <a:bodyPr spcFirstLastPara="1" wrap="square" lIns="243800" tIns="121867" rIns="243800" bIns="121867" anchor="t" anchorCtr="0">
            <a:spAutoFit/>
          </a:bodyPr>
          <a:lstStyle/>
          <a:p>
            <a:pPr lvl="0"/>
            <a:r>
              <a:rPr lang="pt-BR" sz="2400" b="1" dirty="0">
                <a:solidFill>
                  <a:schemeClr val="tx1">
                    <a:lumMod val="75000"/>
                    <a:lumOff val="25000"/>
                  </a:schemeClr>
                </a:solidFill>
                <a:latin typeface="Arial" panose="020B0604020202020204" pitchFamily="34" charset="0"/>
                <a:cs typeface="Arial" panose="020B0604020202020204" pitchFamily="34" charset="0"/>
              </a:rPr>
              <a:t>COMITÊ DE DADOS | SEPLAG | SES</a:t>
            </a:r>
            <a:endParaRPr sz="2400" b="1" i="0" u="none" strike="noStrike" cap="none" dirty="0">
              <a:solidFill>
                <a:schemeClr val="tx1">
                  <a:lumMod val="75000"/>
                  <a:lumOff val="25000"/>
                </a:schemeClr>
              </a:solidFill>
              <a:latin typeface="Arial" panose="020B0604020202020204" pitchFamily="34" charset="0"/>
              <a:ea typeface="Gisha"/>
              <a:cs typeface="Arial" panose="020B0604020202020204" pitchFamily="34" charset="0"/>
              <a:sym typeface="Gisha"/>
            </a:endParaRPr>
          </a:p>
        </p:txBody>
      </p:sp>
    </p:spTree>
    <p:extLst>
      <p:ext uri="{BB962C8B-B14F-4D97-AF65-F5344CB8AC3E}">
        <p14:creationId xmlns:p14="http://schemas.microsoft.com/office/powerpoint/2010/main" val="1983392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3124200" y="-38100"/>
            <a:ext cx="18135600" cy="1209669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228600" algn="ctr">
              <a:spcBef>
                <a:spcPts val="0"/>
              </a:spcBef>
              <a:buSzTx/>
              <a:buNone/>
              <a:defRPr sz="5400"/>
            </a:lvl2pPr>
            <a:lvl3pPr marL="0" indent="457200" algn="ctr">
              <a:spcBef>
                <a:spcPts val="0"/>
              </a:spcBef>
              <a:buSzTx/>
              <a:buNone/>
              <a:defRPr sz="5400"/>
            </a:lvl3pPr>
            <a:lvl4pPr marL="0" indent="685800" algn="ctr">
              <a:spcBef>
                <a:spcPts val="0"/>
              </a:spcBef>
              <a:buSzTx/>
              <a:buNone/>
              <a:defRPr sz="5400"/>
            </a:lvl4pPr>
            <a:lvl5pPr marL="0" indent="91440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 Centro">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7950200" y="1104900"/>
            <a:ext cx="17259302" cy="115062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228600" algn="ctr">
              <a:spcBef>
                <a:spcPts val="0"/>
              </a:spcBef>
              <a:buSzTx/>
              <a:buNone/>
              <a:defRPr sz="5400"/>
            </a:lvl2pPr>
            <a:lvl3pPr marL="0" indent="457200" algn="ctr">
              <a:spcBef>
                <a:spcPts val="0"/>
              </a:spcBef>
              <a:buSzTx/>
              <a:buNone/>
              <a:defRPr sz="5400"/>
            </a:lvl3pPr>
            <a:lvl4pPr marL="0" indent="685800" algn="ctr">
              <a:spcBef>
                <a:spcPts val="0"/>
              </a:spcBef>
              <a:buSzTx/>
              <a:buNone/>
              <a:defRPr sz="5400"/>
            </a:lvl4pPr>
            <a:lvl5pPr marL="0" indent="91440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ítulo - Superior">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e Marcadore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Marcadores e F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Marcadore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rês Fotos">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15681340" y="7035800"/>
            <a:ext cx="8396678"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15290800" y="1130300"/>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3048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 Id="rId4" Type="http://schemas.openxmlformats.org/officeDocument/2006/relationships/hyperlink" Target="https://saude.rs.gov.br/estrutura-da-secretaria#panel-148371099161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 Id="rId5" Type="http://schemas.openxmlformats.org/officeDocument/2006/relationships/image" Target="../media/image6.sv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 Id="rId4" Type="http://schemas.openxmlformats.org/officeDocument/2006/relationships/hyperlink" Target="https://saude.rs.gov.br/estrutura-da-secretaria#panel-1483710991616"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hyperlink" Target="https://covid.saude.rs.gov.b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7.xml"/><Relationship Id="rId5" Type="http://schemas.openxmlformats.org/officeDocument/2006/relationships/image" Target="../media/image2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 Id="rId5" Type="http://schemas.openxmlformats.org/officeDocument/2006/relationships/image" Target="../media/image19.sv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image" Target="../media/image4.svg"/><Relationship Id="rId5" Type="http://schemas.openxmlformats.org/officeDocument/2006/relationships/image" Target="../media/image5.png"/><Relationship Id="rId4" Type="http://schemas.openxmlformats.org/officeDocument/2006/relationships/hyperlink" Target="https://saude.rs.gov.br/estrutura-da-secretaria#panel-1483710991616"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 Id="rId5" Type="http://schemas.openxmlformats.org/officeDocument/2006/relationships/image" Target="../media/image22.svg"/><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37.jpeg"/><Relationship Id="rId4" Type="http://schemas.openxmlformats.org/officeDocument/2006/relationships/image" Target="../media/image36.jpe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 Id="rId5" Type="http://schemas.openxmlformats.org/officeDocument/2006/relationships/image" Target="../media/image32.svg"/><Relationship Id="rId4" Type="http://schemas.openxmlformats.org/officeDocument/2006/relationships/image" Target="../media/image38.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7.xml"/><Relationship Id="rId4" Type="http://schemas.openxmlformats.org/officeDocument/2006/relationships/chart" Target="../charts/char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18.xml"/><Relationship Id="rId18" Type="http://schemas.openxmlformats.org/officeDocument/2006/relationships/slide" Target="slide12.xml"/><Relationship Id="rId3" Type="http://schemas.openxmlformats.org/officeDocument/2006/relationships/image" Target="../media/image4.png"/><Relationship Id="rId7" Type="http://schemas.openxmlformats.org/officeDocument/2006/relationships/slide" Target="slide9.xml"/><Relationship Id="rId12" Type="http://schemas.openxmlformats.org/officeDocument/2006/relationships/slide" Target="slide20.xml"/><Relationship Id="rId17" Type="http://schemas.openxmlformats.org/officeDocument/2006/relationships/slide" Target="slide21.xml"/><Relationship Id="rId2" Type="http://schemas.openxmlformats.org/officeDocument/2006/relationships/notesSlide" Target="../notesSlides/notesSlide1.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18.xml"/><Relationship Id="rId6" Type="http://schemas.openxmlformats.org/officeDocument/2006/relationships/slide" Target="slide11.xml"/><Relationship Id="rId11" Type="http://schemas.openxmlformats.org/officeDocument/2006/relationships/slide" Target="slide13.xml"/><Relationship Id="rId5" Type="http://schemas.openxmlformats.org/officeDocument/2006/relationships/slide" Target="slide10.xml"/><Relationship Id="rId15" Type="http://schemas.openxmlformats.org/officeDocument/2006/relationships/slide" Target="slide14.xml"/><Relationship Id="rId10" Type="http://schemas.openxmlformats.org/officeDocument/2006/relationships/slide" Target="slide8.xml"/><Relationship Id="rId19" Type="http://schemas.openxmlformats.org/officeDocument/2006/relationships/slide" Target="slide7.xml"/><Relationship Id="rId4" Type="http://schemas.openxmlformats.org/officeDocument/2006/relationships/slide" Target="slide6.xml"/><Relationship Id="rId9" Type="http://schemas.openxmlformats.org/officeDocument/2006/relationships/slide" Target="slide22.xml"/><Relationship Id="rId14" Type="http://schemas.openxmlformats.org/officeDocument/2006/relationships/slide" Target="slide19.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39.e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 Id="rId5" Type="http://schemas.openxmlformats.org/officeDocument/2006/relationships/image" Target="../media/image35.svg"/><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www1.saude.rs.gov.br/wsa/portal/relatorio.jsp" TargetMode="External"/><Relationship Id="rId2"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image" Target="../media/image41.png"/><Relationship Id="rId5" Type="http://schemas.openxmlformats.org/officeDocument/2006/relationships/hyperlink" Target="https://saude.rs.gov.br/inicial" TargetMode="External"/><Relationship Id="rId4" Type="http://schemas.openxmlformats.org/officeDocument/2006/relationships/hyperlink" Target="https://saude.rs.gov.br/pagamentos"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 Id="rId4" Type="http://schemas.openxmlformats.org/officeDocument/2006/relationships/image" Target="../media/image42.jpe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Image" descr="Image"/>
          <p:cNvPicPr>
            <a:picLocks noChangeAspect="1"/>
          </p:cNvPicPr>
          <p:nvPr/>
        </p:nvPicPr>
        <p:blipFill>
          <a:blip r:embed="rId2"/>
          <a:stretch>
            <a:fillRect/>
          </a:stretch>
        </p:blipFill>
        <p:spPr>
          <a:xfrm>
            <a:off x="6064345" y="4753985"/>
            <a:ext cx="12255310" cy="4208030"/>
          </a:xfrm>
          <a:prstGeom prst="rect">
            <a:avLst/>
          </a:prstGeom>
          <a:ln w="12700">
            <a:miter lim="400000"/>
          </a:ln>
        </p:spPr>
      </p:pic>
      <p:pic>
        <p:nvPicPr>
          <p:cNvPr id="161"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5" name="Retângulo 4">
            <a:extLst>
              <a:ext uri="{FF2B5EF4-FFF2-40B4-BE49-F238E27FC236}">
                <a16:creationId xmlns:a16="http://schemas.microsoft.com/office/drawing/2014/main" id="{C20F35CD-D1D3-48E8-8D0B-AD31E4FE8F5E}"/>
              </a:ext>
            </a:extLst>
          </p:cNvPr>
          <p:cNvSpPr/>
          <p:nvPr/>
        </p:nvSpPr>
        <p:spPr>
          <a:xfrm>
            <a:off x="10680630" y="10168679"/>
            <a:ext cx="17305363" cy="2865400"/>
          </a:xfrm>
          <a:prstGeom prst="rect">
            <a:avLst/>
          </a:prstGeom>
        </p:spPr>
        <p:txBody>
          <a:bodyPr wrap="square" lIns="91440" tIns="45720" rIns="91440" bIns="45720" anchor="t">
            <a:spAutoFit/>
          </a:bodyPr>
          <a:lstStyle/>
          <a:p>
            <a:pPr algn="l" defTabSz="1828800" hangingPunct="1">
              <a:lnSpc>
                <a:spcPct val="90000"/>
              </a:lnSpc>
              <a:spcBef>
                <a:spcPct val="0"/>
              </a:spcBef>
              <a:spcAft>
                <a:spcPts val="1200"/>
              </a:spcAft>
              <a:defRPr/>
            </a:pPr>
            <a:r>
              <a:rPr lang="pt-BR" sz="4700" b="0" spc="1800" dirty="0">
                <a:solidFill>
                  <a:srgbClr val="659469"/>
                </a:solidFill>
                <a:latin typeface="Open Sans Light"/>
              </a:rPr>
              <a:t>ARITA BERGMANN</a:t>
            </a:r>
          </a:p>
          <a:p>
            <a:pPr algn="l" defTabSz="1828800" hangingPunct="1">
              <a:lnSpc>
                <a:spcPct val="90000"/>
              </a:lnSpc>
              <a:spcBef>
                <a:spcPct val="0"/>
              </a:spcBef>
              <a:spcAft>
                <a:spcPts val="1200"/>
              </a:spcAft>
              <a:defRPr/>
            </a:pPr>
            <a:r>
              <a:rPr lang="pt-BR" sz="3500" b="0" spc="350" dirty="0">
                <a:latin typeface="Open Sans Bold"/>
                <a:ea typeface="Open Sans Bold"/>
                <a:cs typeface="Open Sans Bold"/>
              </a:rPr>
              <a:t>Secretária Estadual de Saúde</a:t>
            </a:r>
          </a:p>
          <a:p>
            <a:pPr algn="l">
              <a:lnSpc>
                <a:spcPct val="90000"/>
              </a:lnSpc>
            </a:pPr>
            <a:endParaRPr lang="pt-BR" sz="9600" spc="-1" dirty="0">
              <a:solidFill>
                <a:srgbClr val="00B050"/>
              </a:solidFill>
              <a:latin typeface="Open Sans Light"/>
              <a:cs typeface="GothamHTF-Black"/>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3" name="Retângulo 2"/>
          <p:cNvSpPr/>
          <p:nvPr/>
        </p:nvSpPr>
        <p:spPr>
          <a:xfrm>
            <a:off x="3528644" y="3334862"/>
            <a:ext cx="18012509" cy="8710077"/>
          </a:xfrm>
          <a:prstGeom prst="rect">
            <a:avLst/>
          </a:prstGeom>
        </p:spPr>
        <p:txBody>
          <a:bodyPr wrap="square">
            <a:spAutoFit/>
          </a:bodyPr>
          <a:lstStyle/>
          <a:p>
            <a:pPr algn="just"/>
            <a:r>
              <a:rPr lang="pt-BR" sz="4000" b="0" dirty="0">
                <a:solidFill>
                  <a:srgbClr val="00B050"/>
                </a:solidFill>
                <a:latin typeface="Gotham HTF Black"/>
              </a:rPr>
              <a:t>A Assessoria de Comunicação Social (ACS) planeja, organiza e executa programas e atividades de Relações Públicas, Publicidade e Jornalismo, assessorando o Gabinete e os demais departamentos da SES/ RS na divulgação de assuntos de interesse da Pasta. Entre suas principais atribuições estão o relacionamento com a imprensa, a manutenção do portal da Secretaria na Internet, e a realização de eventos e campanhas publicitárias.</a:t>
            </a:r>
          </a:p>
          <a:p>
            <a:pPr algn="just"/>
            <a:endParaRPr lang="pt-BR" sz="4000" b="0" dirty="0">
              <a:solidFill>
                <a:srgbClr val="00B050"/>
              </a:solidFill>
              <a:latin typeface="Gotham HTF Black"/>
            </a:endParaRPr>
          </a:p>
          <a:p>
            <a:r>
              <a:rPr lang="pt-BR" sz="4000" b="0" dirty="0">
                <a:solidFill>
                  <a:srgbClr val="C00000"/>
                </a:solidFill>
                <a:latin typeface="Gotham HTF Black"/>
              </a:rPr>
              <a:t>Coordenador: Marcelo </a:t>
            </a:r>
            <a:r>
              <a:rPr lang="pt-BR" sz="4000" b="0" dirty="0" err="1">
                <a:solidFill>
                  <a:srgbClr val="C00000"/>
                </a:solidFill>
                <a:latin typeface="Gotham HTF Black"/>
              </a:rPr>
              <a:t>Ermel</a:t>
            </a:r>
            <a:endParaRPr lang="pt-BR" sz="4000" b="0" dirty="0">
              <a:solidFill>
                <a:srgbClr val="C00000"/>
              </a:solidFill>
              <a:latin typeface="Gotham HTF Black"/>
            </a:endParaRPr>
          </a:p>
          <a:p>
            <a:r>
              <a:rPr lang="pt-BR" sz="4000" b="0" dirty="0">
                <a:solidFill>
                  <a:srgbClr val="00B050"/>
                </a:solidFill>
                <a:latin typeface="Gotham HTF Black"/>
              </a:rPr>
              <a:t>Contato: (51) 3288-5820</a:t>
            </a:r>
          </a:p>
          <a:p>
            <a:endParaRPr lang="pt-BR" sz="4000" b="0" dirty="0">
              <a:solidFill>
                <a:srgbClr val="00B050"/>
              </a:solidFill>
              <a:latin typeface="Gotham HTF Black"/>
            </a:endParaRPr>
          </a:p>
          <a:p>
            <a:r>
              <a:rPr lang="pt-BR" sz="4000" b="0" dirty="0">
                <a:solidFill>
                  <a:srgbClr val="00B050"/>
                </a:solidFill>
                <a:latin typeface="Gotham HTF Black"/>
              </a:rPr>
              <a:t>Contatos Jornalismo: (51) 3288-5822 / 5823 / 7937 - acs@saude.rs.gov.br</a:t>
            </a:r>
          </a:p>
          <a:p>
            <a:r>
              <a:rPr lang="pt-BR" sz="4000" b="0" dirty="0">
                <a:solidFill>
                  <a:srgbClr val="00B050"/>
                </a:solidFill>
                <a:latin typeface="Gotham HTF Black"/>
              </a:rPr>
              <a:t>Contatos Relações Públicas: (51) 3288-5956 / 7920 - rpacs@saude.rs.gov.br</a:t>
            </a:r>
          </a:p>
          <a:p>
            <a:r>
              <a:rPr lang="pt-BR" sz="4000" b="0" dirty="0">
                <a:solidFill>
                  <a:srgbClr val="00B050"/>
                </a:solidFill>
                <a:latin typeface="Gotham HTF Black"/>
              </a:rPr>
              <a:t>Endereço: Av. Borges de Medeiros, 1501 - 6º andar - Bairro Praia de Belas - Porto Alegre/RS.</a:t>
            </a:r>
            <a:endParaRPr lang="pt-BR" sz="4000" dirty="0">
              <a:solidFill>
                <a:srgbClr val="00B050"/>
              </a:solidFill>
              <a:latin typeface="Gotham HTF Black"/>
            </a:endParaRPr>
          </a:p>
        </p:txBody>
      </p:sp>
      <p:sp>
        <p:nvSpPr>
          <p:cNvPr id="4" name="Retângulo 3"/>
          <p:cNvSpPr/>
          <p:nvPr/>
        </p:nvSpPr>
        <p:spPr>
          <a:xfrm>
            <a:off x="3833446" y="1630959"/>
            <a:ext cx="17373599" cy="1089529"/>
          </a:xfrm>
          <a:prstGeom prst="rect">
            <a:avLst/>
          </a:prstGeom>
        </p:spPr>
        <p:txBody>
          <a:bodyPr wrap="square">
            <a:spAutoFit/>
          </a:bodyPr>
          <a:lstStyle/>
          <a:p>
            <a:pPr>
              <a:lnSpc>
                <a:spcPct val="90000"/>
              </a:lnSpc>
            </a:pPr>
            <a:r>
              <a:rPr lang="pt-BR" sz="7200" spc="-1" dirty="0">
                <a:solidFill>
                  <a:srgbClr val="FFC000"/>
                </a:solidFill>
                <a:latin typeface="GothamHTF-Black"/>
                <a:cs typeface="GothamHTF-Black"/>
              </a:rPr>
              <a:t>ASSESSORIA DE COMUNICAÇÃO</a:t>
            </a:r>
          </a:p>
        </p:txBody>
      </p:sp>
    </p:spTree>
    <p:extLst>
      <p:ext uri="{BB962C8B-B14F-4D97-AF65-F5344CB8AC3E}">
        <p14:creationId xmlns:p14="http://schemas.microsoft.com/office/powerpoint/2010/main" val="245431166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3" name="Retângulo 2"/>
          <p:cNvSpPr/>
          <p:nvPr/>
        </p:nvSpPr>
        <p:spPr>
          <a:xfrm>
            <a:off x="4094784" y="3221602"/>
            <a:ext cx="17953891" cy="8094524"/>
          </a:xfrm>
          <a:prstGeom prst="rect">
            <a:avLst/>
          </a:prstGeom>
        </p:spPr>
        <p:txBody>
          <a:bodyPr wrap="square">
            <a:spAutoFit/>
          </a:bodyPr>
          <a:lstStyle/>
          <a:p>
            <a:pPr algn="just"/>
            <a:r>
              <a:rPr lang="pt-BR" sz="4000" b="0" dirty="0">
                <a:solidFill>
                  <a:srgbClr val="00B050"/>
                </a:solidFill>
                <a:latin typeface="Gotham HTF Black"/>
              </a:rPr>
              <a:t>Entre as atribuições da Assessoria Jurídica, constam o assessoramento jurídico do Secretário e dos demais departamentos e órgãos da SES/RS; a elaboração de pareceres, informações, exposições de motivos, anteprojetos de lei e de decretos e outros atos de interesse da Pasta; a análise de convênios, acordos e contratos firmados pela SES/RS ou de seu interesse; além do exame legal de atos relativos a servidores públicos.</a:t>
            </a:r>
            <a:br>
              <a:rPr lang="pt-BR" sz="4000" b="0" dirty="0">
                <a:solidFill>
                  <a:srgbClr val="00B050"/>
                </a:solidFill>
                <a:latin typeface="Gotham HTF Black"/>
              </a:rPr>
            </a:br>
            <a:endParaRPr lang="pt-BR" sz="4000" b="0" dirty="0">
              <a:solidFill>
                <a:srgbClr val="00B050"/>
              </a:solidFill>
              <a:latin typeface="Gotham HTF Black"/>
            </a:endParaRPr>
          </a:p>
          <a:p>
            <a:r>
              <a:rPr lang="pt-BR" sz="4000" b="0" dirty="0">
                <a:solidFill>
                  <a:srgbClr val="C00000"/>
                </a:solidFill>
                <a:latin typeface="Gotham HTF Black"/>
              </a:rPr>
              <a:t>Coordenadora: Maria Claudia </a:t>
            </a:r>
            <a:r>
              <a:rPr lang="pt-BR" sz="4000" b="0" dirty="0" err="1">
                <a:solidFill>
                  <a:srgbClr val="C00000"/>
                </a:solidFill>
                <a:latin typeface="Gotham HTF Black"/>
              </a:rPr>
              <a:t>Mulinari</a:t>
            </a:r>
            <a:endParaRPr lang="pt-BR" sz="4000" b="0" dirty="0">
              <a:solidFill>
                <a:srgbClr val="C00000"/>
              </a:solidFill>
              <a:latin typeface="Gotham HTF Black"/>
            </a:endParaRPr>
          </a:p>
          <a:p>
            <a:r>
              <a:rPr lang="pt-BR" sz="4000" b="0" dirty="0">
                <a:solidFill>
                  <a:srgbClr val="C00000"/>
                </a:solidFill>
                <a:latin typeface="Gotham HTF Black"/>
              </a:rPr>
              <a:t>Coordenadora adjunta: </a:t>
            </a:r>
            <a:r>
              <a:rPr lang="pt-BR" sz="4000" b="0" dirty="0" err="1">
                <a:solidFill>
                  <a:srgbClr val="C00000"/>
                </a:solidFill>
                <a:latin typeface="Gotham HTF Black"/>
              </a:rPr>
              <a:t>Lisiane</a:t>
            </a:r>
            <a:r>
              <a:rPr lang="pt-BR" sz="4000" b="0" dirty="0">
                <a:solidFill>
                  <a:srgbClr val="C00000"/>
                </a:solidFill>
                <a:latin typeface="Gotham HTF Black"/>
              </a:rPr>
              <a:t> Rodrigues Alves</a:t>
            </a:r>
          </a:p>
          <a:p>
            <a:endParaRPr lang="pt-BR" sz="4000" b="0" dirty="0">
              <a:solidFill>
                <a:srgbClr val="C00000"/>
              </a:solidFill>
              <a:latin typeface="Gotham HTF Black"/>
            </a:endParaRPr>
          </a:p>
          <a:p>
            <a:r>
              <a:rPr lang="pt-BR" sz="4000" b="0" dirty="0">
                <a:solidFill>
                  <a:srgbClr val="00B050"/>
                </a:solidFill>
                <a:latin typeface="Gotham HTF Black"/>
              </a:rPr>
              <a:t>Contato: (51) 3288-5824</a:t>
            </a:r>
          </a:p>
          <a:p>
            <a:pPr algn="just"/>
            <a:r>
              <a:rPr lang="pt-BR" sz="4000" b="0" dirty="0">
                <a:solidFill>
                  <a:srgbClr val="00B050"/>
                </a:solidFill>
                <a:latin typeface="Gotham HTF Black"/>
              </a:rPr>
              <a:t>Endereço: Av. Borges de Medeiros, 1501 - 6º andar - Bairro Praia de Belas - Porto Alegre/RS.</a:t>
            </a:r>
            <a:endParaRPr lang="pt-BR" sz="4000" dirty="0">
              <a:solidFill>
                <a:srgbClr val="00B050"/>
              </a:solidFill>
              <a:latin typeface="Gotham HTF Black"/>
            </a:endParaRPr>
          </a:p>
        </p:txBody>
      </p:sp>
      <p:sp>
        <p:nvSpPr>
          <p:cNvPr id="4" name="Retângulo 3"/>
          <p:cNvSpPr/>
          <p:nvPr/>
        </p:nvSpPr>
        <p:spPr>
          <a:xfrm>
            <a:off x="3833446" y="1630959"/>
            <a:ext cx="17373599" cy="1089529"/>
          </a:xfrm>
          <a:prstGeom prst="rect">
            <a:avLst/>
          </a:prstGeom>
        </p:spPr>
        <p:txBody>
          <a:bodyPr wrap="square">
            <a:spAutoFit/>
          </a:bodyPr>
          <a:lstStyle/>
          <a:p>
            <a:pPr>
              <a:lnSpc>
                <a:spcPct val="90000"/>
              </a:lnSpc>
            </a:pPr>
            <a:r>
              <a:rPr lang="pt-BR" sz="7200" spc="-1" dirty="0">
                <a:solidFill>
                  <a:srgbClr val="FFC000"/>
                </a:solidFill>
                <a:latin typeface="GothamHTF-Black"/>
                <a:cs typeface="GothamHTF-Black"/>
              </a:rPr>
              <a:t>ASSESSORIA JURÍDICA - AJ</a:t>
            </a:r>
          </a:p>
        </p:txBody>
      </p:sp>
    </p:spTree>
    <p:extLst>
      <p:ext uri="{BB962C8B-B14F-4D97-AF65-F5344CB8AC3E}">
        <p14:creationId xmlns:p14="http://schemas.microsoft.com/office/powerpoint/2010/main" val="66938656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3" name="Retângulo 2"/>
          <p:cNvSpPr/>
          <p:nvPr/>
        </p:nvSpPr>
        <p:spPr>
          <a:xfrm>
            <a:off x="2778369" y="3334862"/>
            <a:ext cx="19184816" cy="8094524"/>
          </a:xfrm>
          <a:prstGeom prst="rect">
            <a:avLst/>
          </a:prstGeom>
        </p:spPr>
        <p:txBody>
          <a:bodyPr wrap="square">
            <a:spAutoFit/>
          </a:bodyPr>
          <a:lstStyle/>
          <a:p>
            <a:pPr algn="just"/>
            <a:r>
              <a:rPr lang="pt-BR" sz="4000" b="0" dirty="0">
                <a:solidFill>
                  <a:srgbClr val="00B050"/>
                </a:solidFill>
                <a:latin typeface="Gotham HTF Black"/>
              </a:rPr>
              <a:t>A Auditoria do SUS/RS desempenha papel fundamental para a melhoria da qualidade dos serviços de saúde prestados pelo SUS. É um instrumento de gestão com grande potencial para detectar falhas, irregularidades e oportunidades de melhoria. É sua atribuição auditar os atos da gestão de Saúde, bem como a assistência do Sistema Único de Saúde (SUS) por pessoas físicas e jurídicas e verificar se a realização do atendimento está sendo executado em conformidade com os padrões regulamentares. </a:t>
            </a:r>
          </a:p>
          <a:p>
            <a:pPr algn="just"/>
            <a:endParaRPr lang="pt-BR" sz="4000" b="0" dirty="0">
              <a:solidFill>
                <a:srgbClr val="00B050"/>
              </a:solidFill>
              <a:latin typeface="Gotham HTF Black"/>
            </a:endParaRPr>
          </a:p>
          <a:p>
            <a:r>
              <a:rPr lang="pt-BR" sz="4000" b="0" dirty="0">
                <a:solidFill>
                  <a:srgbClr val="C00000"/>
                </a:solidFill>
                <a:latin typeface="Gotham HTF Black"/>
              </a:rPr>
              <a:t>Diretor: Bruno </a:t>
            </a:r>
            <a:r>
              <a:rPr lang="pt-BR" sz="4000" b="0" dirty="0" err="1">
                <a:solidFill>
                  <a:srgbClr val="C00000"/>
                </a:solidFill>
                <a:latin typeface="Gotham HTF Black"/>
              </a:rPr>
              <a:t>Naundorf</a:t>
            </a:r>
            <a:r>
              <a:rPr lang="pt-BR" sz="4000" b="0" dirty="0">
                <a:solidFill>
                  <a:srgbClr val="00B050"/>
                </a:solidFill>
                <a:latin typeface="Gotham HTF Black"/>
              </a:rPr>
              <a:t/>
            </a:r>
            <a:br>
              <a:rPr lang="pt-BR" sz="4000" b="0" dirty="0">
                <a:solidFill>
                  <a:srgbClr val="00B050"/>
                </a:solidFill>
                <a:latin typeface="Gotham HTF Black"/>
              </a:rPr>
            </a:br>
            <a:endParaRPr lang="pt-BR" sz="4000" b="0" dirty="0">
              <a:solidFill>
                <a:srgbClr val="00B050"/>
              </a:solidFill>
              <a:latin typeface="Gotham HTF Black"/>
            </a:endParaRPr>
          </a:p>
          <a:p>
            <a:r>
              <a:rPr lang="pt-BR" sz="4000" b="0" dirty="0">
                <a:solidFill>
                  <a:srgbClr val="00B050"/>
                </a:solidFill>
                <a:latin typeface="Gotham HTF Black"/>
              </a:rPr>
              <a:t>Contatos: (51) 3288-5983 –</a:t>
            </a:r>
            <a:r>
              <a:rPr lang="pt-BR" sz="4000" b="0" i="1" dirty="0">
                <a:solidFill>
                  <a:srgbClr val="00B050"/>
                </a:solidFill>
                <a:latin typeface="Gotham HTF Black"/>
              </a:rPr>
              <a:t> auditoria@saude.rs.gov.br</a:t>
            </a:r>
            <a:endParaRPr lang="pt-BR" sz="4000" b="0" dirty="0">
              <a:solidFill>
                <a:srgbClr val="00B050"/>
              </a:solidFill>
              <a:latin typeface="Gotham HTF Black"/>
            </a:endParaRPr>
          </a:p>
          <a:p>
            <a:pPr algn="just"/>
            <a:r>
              <a:rPr lang="pt-BR" sz="4000" b="0" dirty="0">
                <a:solidFill>
                  <a:srgbClr val="00B050"/>
                </a:solidFill>
                <a:latin typeface="Gotham HTF Black"/>
              </a:rPr>
              <a:t>Endereço: Av. Borges de Medeiros, 1501 - 4º andar - Bairro Praia de Belas - Porto Alegre/RS.</a:t>
            </a:r>
          </a:p>
        </p:txBody>
      </p:sp>
      <p:sp>
        <p:nvSpPr>
          <p:cNvPr id="4" name="Retângulo 3"/>
          <p:cNvSpPr/>
          <p:nvPr/>
        </p:nvSpPr>
        <p:spPr>
          <a:xfrm>
            <a:off x="2624535" y="1631291"/>
            <a:ext cx="19202400" cy="1006429"/>
          </a:xfrm>
          <a:prstGeom prst="rect">
            <a:avLst/>
          </a:prstGeom>
        </p:spPr>
        <p:txBody>
          <a:bodyPr wrap="square">
            <a:spAutoFit/>
          </a:bodyPr>
          <a:lstStyle/>
          <a:p>
            <a:pPr>
              <a:lnSpc>
                <a:spcPct val="90000"/>
              </a:lnSpc>
            </a:pPr>
            <a:r>
              <a:rPr lang="pt-BR" sz="6600" spc="-1" dirty="0">
                <a:solidFill>
                  <a:srgbClr val="FFC000"/>
                </a:solidFill>
                <a:latin typeface="GothamHTF-Black"/>
                <a:cs typeface="GothamHTF-Black"/>
              </a:rPr>
              <a:t>DEPARTAMENTO DE AUDITORIA DO SUS</a:t>
            </a:r>
          </a:p>
        </p:txBody>
      </p:sp>
    </p:spTree>
    <p:extLst>
      <p:ext uri="{BB962C8B-B14F-4D97-AF65-F5344CB8AC3E}">
        <p14:creationId xmlns:p14="http://schemas.microsoft.com/office/powerpoint/2010/main" val="205988322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3" name="Retângulo 2"/>
          <p:cNvSpPr/>
          <p:nvPr/>
        </p:nvSpPr>
        <p:spPr>
          <a:xfrm>
            <a:off x="3528645" y="3334862"/>
            <a:ext cx="17238784" cy="9171742"/>
          </a:xfrm>
          <a:prstGeom prst="rect">
            <a:avLst/>
          </a:prstGeom>
        </p:spPr>
        <p:txBody>
          <a:bodyPr wrap="square">
            <a:spAutoFit/>
          </a:bodyPr>
          <a:lstStyle/>
          <a:p>
            <a:pPr algn="just"/>
            <a:r>
              <a:rPr lang="pt-BR" sz="4000" b="0" dirty="0">
                <a:solidFill>
                  <a:srgbClr val="00B050"/>
                </a:solidFill>
                <a:latin typeface="Gotham HTF Black"/>
              </a:rPr>
              <a:t>Compete ao Departamento Administrativo (DA), entre outras atribuições: preparar, instruir e acompanhar os atos e processos relativos a pessoal, manter registros referentes à vida funcional dos servidores e o desenvolvimento dos recursos humanos; programar as necessidades, registrar e controlar quantitativa e financeiramente o material permanente e de consumo; administrar o protocolo e arquivo, acompanhar e dar andamento dos processos no Sistema de Protocolo Integrado (SPI); além de planejar, executar e supervisionar as atividades de informática e o transporte da SES/RS.</a:t>
            </a:r>
          </a:p>
          <a:p>
            <a:r>
              <a:rPr lang="pt-BR" b="0" dirty="0"/>
              <a:t> </a:t>
            </a:r>
          </a:p>
          <a:p>
            <a:r>
              <a:rPr lang="pt-BR" sz="4000" b="0" dirty="0">
                <a:solidFill>
                  <a:srgbClr val="C00000"/>
                </a:solidFill>
                <a:latin typeface="Gotham HTF Black"/>
              </a:rPr>
              <a:t>Diretora: Vera Lucia da Silva Oliveira</a:t>
            </a:r>
          </a:p>
          <a:p>
            <a:endParaRPr lang="pt-BR" sz="4000" b="0" dirty="0">
              <a:solidFill>
                <a:srgbClr val="00B050"/>
              </a:solidFill>
              <a:latin typeface="Gotham HTF Black"/>
            </a:endParaRPr>
          </a:p>
          <a:p>
            <a:r>
              <a:rPr lang="pt-BR" sz="4000" b="0" dirty="0">
                <a:solidFill>
                  <a:srgbClr val="00B050"/>
                </a:solidFill>
                <a:latin typeface="Gotham HTF Black"/>
              </a:rPr>
              <a:t>Contatos: (51) 3288-5852 – </a:t>
            </a:r>
            <a:r>
              <a:rPr lang="pt-BR" sz="4000" b="0" i="1" dirty="0">
                <a:solidFill>
                  <a:srgbClr val="00B050"/>
                </a:solidFill>
                <a:latin typeface="Gotham HTF Black"/>
              </a:rPr>
              <a:t>da@saude.rs.gov.br</a:t>
            </a:r>
            <a:endParaRPr lang="pt-BR" sz="4000" b="0" dirty="0">
              <a:solidFill>
                <a:srgbClr val="00B050"/>
              </a:solidFill>
              <a:latin typeface="Gotham HTF Black"/>
            </a:endParaRPr>
          </a:p>
          <a:p>
            <a:pPr algn="just"/>
            <a:r>
              <a:rPr lang="pt-BR" sz="4000" b="0" dirty="0">
                <a:solidFill>
                  <a:srgbClr val="00B050"/>
                </a:solidFill>
                <a:latin typeface="Gotham HTF Black"/>
              </a:rPr>
              <a:t>Endereço: Av. Borges de Medeiros, 1501 - 5º andar - Bairro Praia de Belas - Porto Alegre/RS.</a:t>
            </a:r>
            <a:endParaRPr lang="pt-BR" sz="4000" dirty="0">
              <a:solidFill>
                <a:srgbClr val="00B050"/>
              </a:solidFill>
              <a:latin typeface="Gotham HTF Black"/>
            </a:endParaRPr>
          </a:p>
        </p:txBody>
      </p:sp>
      <p:sp>
        <p:nvSpPr>
          <p:cNvPr id="4" name="Retângulo 3"/>
          <p:cNvSpPr/>
          <p:nvPr/>
        </p:nvSpPr>
        <p:spPr>
          <a:xfrm>
            <a:off x="2872152" y="1361953"/>
            <a:ext cx="18551769" cy="1089529"/>
          </a:xfrm>
          <a:prstGeom prst="rect">
            <a:avLst/>
          </a:prstGeom>
        </p:spPr>
        <p:txBody>
          <a:bodyPr wrap="square">
            <a:spAutoFit/>
          </a:bodyPr>
          <a:lstStyle/>
          <a:p>
            <a:pPr>
              <a:lnSpc>
                <a:spcPct val="90000"/>
              </a:lnSpc>
            </a:pPr>
            <a:r>
              <a:rPr lang="pt-BR" sz="7200" spc="-1" dirty="0">
                <a:solidFill>
                  <a:srgbClr val="FFC000"/>
                </a:solidFill>
                <a:latin typeface="GothamHTF-Black"/>
                <a:cs typeface="GothamHTF-Black"/>
              </a:rPr>
              <a:t>DEPARTAMENTO ADMINISTRATIVO - DA</a:t>
            </a:r>
          </a:p>
        </p:txBody>
      </p:sp>
    </p:spTree>
    <p:extLst>
      <p:ext uri="{BB962C8B-B14F-4D97-AF65-F5344CB8AC3E}">
        <p14:creationId xmlns:p14="http://schemas.microsoft.com/office/powerpoint/2010/main" val="236611364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3" name="Retângulo 2"/>
          <p:cNvSpPr/>
          <p:nvPr/>
        </p:nvSpPr>
        <p:spPr>
          <a:xfrm>
            <a:off x="3213837" y="2860077"/>
            <a:ext cx="18874155" cy="9787295"/>
          </a:xfrm>
          <a:prstGeom prst="rect">
            <a:avLst/>
          </a:prstGeom>
        </p:spPr>
        <p:txBody>
          <a:bodyPr wrap="square">
            <a:spAutoFit/>
          </a:bodyPr>
          <a:lstStyle/>
          <a:p>
            <a:pPr algn="just"/>
            <a:r>
              <a:rPr lang="pt-BR" sz="4000" b="0" dirty="0">
                <a:solidFill>
                  <a:srgbClr val="00B050"/>
                </a:solidFill>
                <a:latin typeface="Gotham HTF Black"/>
              </a:rPr>
              <a:t>Com enfoque no Fortalecimento da Atenção Primária (Unidades Municipais de Saúde e Estratégia de Saúde da Família) como principal porta de entrada e centro articulador do acesso dos usuários do SUS à Rede de Atenção Integral, o DAS coordena as Políticas de Saúde do Estado do Rio Grande do Sul por meio dos seguintes eixos: </a:t>
            </a:r>
            <a:r>
              <a:rPr lang="pt-BR" sz="4000" b="0" dirty="0">
                <a:solidFill>
                  <a:srgbClr val="00B050"/>
                </a:solidFill>
                <a:effectLst>
                  <a:outerShdw blurRad="38100" dist="38100" dir="2700000" algn="tl">
                    <a:srgbClr val="000000">
                      <a:alpha val="43137"/>
                    </a:srgbClr>
                  </a:outerShdw>
                </a:effectLst>
                <a:latin typeface="Gotham HTF Black"/>
              </a:rPr>
              <a:t>Gestão, Atenção Primária, Ciclos Vitais e Diversidades e Transversalidades.</a:t>
            </a:r>
          </a:p>
          <a:p>
            <a:pPr algn="just"/>
            <a:r>
              <a:rPr lang="pt-BR" sz="4000" b="0" dirty="0">
                <a:solidFill>
                  <a:srgbClr val="00B050"/>
                </a:solidFill>
                <a:latin typeface="Gotham HTF Black"/>
              </a:rPr>
              <a:t>O DAS também atua no planejamento e monitoramento das ações desenvolvidas nestes eixos de organização estrutural onde estão distribuídas as Políticas Públicas de Saúde que são operacionalizadas em todos os níveis de atenção à saúde.</a:t>
            </a:r>
          </a:p>
          <a:p>
            <a:pPr algn="just"/>
            <a:endParaRPr lang="pt-BR" b="0" dirty="0">
              <a:solidFill>
                <a:srgbClr val="00B050"/>
              </a:solidFill>
            </a:endParaRPr>
          </a:p>
          <a:p>
            <a:r>
              <a:rPr lang="pt-BR" sz="4000" b="0" dirty="0">
                <a:solidFill>
                  <a:srgbClr val="C00000"/>
                </a:solidFill>
                <a:latin typeface="Gotham HTF Black"/>
              </a:rPr>
              <a:t>Diretora: Ana Lucia Pires Afonso da Costa</a:t>
            </a:r>
          </a:p>
          <a:p>
            <a:endParaRPr lang="pt-BR" sz="4000" b="0" dirty="0">
              <a:latin typeface="Gotham HTF Black"/>
            </a:endParaRPr>
          </a:p>
          <a:p>
            <a:r>
              <a:rPr lang="pt-BR" sz="4000" b="0" dirty="0">
                <a:solidFill>
                  <a:srgbClr val="00B050"/>
                </a:solidFill>
                <a:latin typeface="Gotham HTF Black"/>
              </a:rPr>
              <a:t>Contato: (51) 3288-5812 / (51) 3288-7931</a:t>
            </a:r>
          </a:p>
          <a:p>
            <a:pPr algn="just"/>
            <a:r>
              <a:rPr lang="pt-BR" sz="4000" b="0" dirty="0">
                <a:solidFill>
                  <a:srgbClr val="00B050"/>
                </a:solidFill>
                <a:latin typeface="Gotham HTF Black"/>
              </a:rPr>
              <a:t>Endereço: Av. Borges de Medeiros, 1501 - 5º andar - Bairro Praia de Belas - Porto Alegre/RS.</a:t>
            </a:r>
            <a:endParaRPr lang="pt-BR" sz="4000" dirty="0">
              <a:solidFill>
                <a:srgbClr val="00B050"/>
              </a:solidFill>
              <a:latin typeface="Gotham HTF Black"/>
            </a:endParaRPr>
          </a:p>
        </p:txBody>
      </p:sp>
      <p:sp>
        <p:nvSpPr>
          <p:cNvPr id="2" name="Retângulo 1"/>
          <p:cNvSpPr/>
          <p:nvPr/>
        </p:nvSpPr>
        <p:spPr>
          <a:xfrm>
            <a:off x="2461847" y="1334005"/>
            <a:ext cx="20081631" cy="757130"/>
          </a:xfrm>
          <a:prstGeom prst="rect">
            <a:avLst/>
          </a:prstGeom>
        </p:spPr>
        <p:txBody>
          <a:bodyPr wrap="square">
            <a:spAutoFit/>
          </a:bodyPr>
          <a:lstStyle/>
          <a:p>
            <a:pPr>
              <a:lnSpc>
                <a:spcPct val="90000"/>
              </a:lnSpc>
            </a:pPr>
            <a:r>
              <a:rPr lang="pt-BR" sz="4800" spc="-1" dirty="0">
                <a:solidFill>
                  <a:srgbClr val="FFC000"/>
                </a:solidFill>
                <a:latin typeface="GothamHTF-Black"/>
                <a:cs typeface="GothamHTF-Black"/>
              </a:rPr>
              <a:t>DEPARTAMENTO DE ATENÇÃO PRIMÁRIA E POLÍTICAS DE SAÚDE</a:t>
            </a:r>
          </a:p>
        </p:txBody>
      </p:sp>
    </p:spTree>
    <p:extLst>
      <p:ext uri="{BB962C8B-B14F-4D97-AF65-F5344CB8AC3E}">
        <p14:creationId xmlns:p14="http://schemas.microsoft.com/office/powerpoint/2010/main" val="162337778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3" name="Retângulo 2"/>
          <p:cNvSpPr/>
          <p:nvPr/>
        </p:nvSpPr>
        <p:spPr>
          <a:xfrm>
            <a:off x="3528645" y="3334862"/>
            <a:ext cx="17238784" cy="7755969"/>
          </a:xfrm>
          <a:prstGeom prst="rect">
            <a:avLst/>
          </a:prstGeom>
        </p:spPr>
        <p:txBody>
          <a:bodyPr wrap="square">
            <a:spAutoFit/>
          </a:bodyPr>
          <a:lstStyle/>
          <a:p>
            <a:pPr algn="just"/>
            <a:r>
              <a:rPr lang="pt-BR" sz="4000" b="0" dirty="0">
                <a:solidFill>
                  <a:srgbClr val="00B050"/>
                </a:solidFill>
                <a:latin typeface="Gotham HTF Black"/>
              </a:rPr>
              <a:t>Por meio da </a:t>
            </a:r>
            <a:r>
              <a:rPr lang="pt-BR" sz="4000" b="0" dirty="0" err="1">
                <a:solidFill>
                  <a:srgbClr val="00B050"/>
                </a:solidFill>
                <a:latin typeface="Gotham HTF Black"/>
              </a:rPr>
              <a:t>contratualização</a:t>
            </a:r>
            <a:r>
              <a:rPr lang="pt-BR" sz="4000" b="0" dirty="0">
                <a:solidFill>
                  <a:srgbClr val="00B050"/>
                </a:solidFill>
                <a:latin typeface="Gotham HTF Black"/>
              </a:rPr>
              <a:t> com os hospitais, da habilitação de serviços de alta complexidade, do controle, avaliação e monitoramento dos serviços e do apoio técnico aos municípios e regionais, o DAHA tem como objetivo principal e organização das Redes de Atenção Secundária e Terciária no Estado.</a:t>
            </a:r>
          </a:p>
          <a:p>
            <a:pPr algn="just"/>
            <a:endParaRPr lang="pt-BR" sz="4000" b="0" dirty="0">
              <a:solidFill>
                <a:srgbClr val="00B050"/>
              </a:solidFill>
              <a:latin typeface="Gotham HTF Black"/>
            </a:endParaRPr>
          </a:p>
          <a:p>
            <a:r>
              <a:rPr lang="pt-BR" sz="4000" b="0" dirty="0">
                <a:solidFill>
                  <a:srgbClr val="C00000"/>
                </a:solidFill>
                <a:latin typeface="Gotham HTF Black"/>
              </a:rPr>
              <a:t>Diretora: </a:t>
            </a:r>
            <a:r>
              <a:rPr lang="pt-BR" sz="4000" b="0" dirty="0" err="1">
                <a:solidFill>
                  <a:srgbClr val="C00000"/>
                </a:solidFill>
                <a:latin typeface="Gotham HTF Black"/>
              </a:rPr>
              <a:t>Lisiane</a:t>
            </a:r>
            <a:r>
              <a:rPr lang="pt-BR" sz="4000" b="0" dirty="0">
                <a:solidFill>
                  <a:srgbClr val="C00000"/>
                </a:solidFill>
                <a:latin typeface="Gotham HTF Black"/>
              </a:rPr>
              <a:t> Fagundes</a:t>
            </a:r>
          </a:p>
          <a:p>
            <a:endParaRPr lang="pt-BR" sz="1100" b="0" dirty="0">
              <a:solidFill>
                <a:srgbClr val="C00000"/>
              </a:solidFill>
              <a:latin typeface="Gotham HTF Black"/>
            </a:endParaRPr>
          </a:p>
          <a:p>
            <a:r>
              <a:rPr lang="pt-BR" sz="4000" b="0" dirty="0">
                <a:solidFill>
                  <a:srgbClr val="C00000"/>
                </a:solidFill>
                <a:latin typeface="Gotham HTF Black"/>
              </a:rPr>
              <a:t>Diretora substituta: Carla </a:t>
            </a:r>
            <a:r>
              <a:rPr lang="pt-BR" sz="4000" b="0" dirty="0" err="1">
                <a:solidFill>
                  <a:srgbClr val="C00000"/>
                </a:solidFill>
                <a:latin typeface="Gotham HTF Black"/>
              </a:rPr>
              <a:t>Pertile</a:t>
            </a:r>
            <a:endParaRPr lang="pt-BR" sz="4000" b="0" dirty="0">
              <a:solidFill>
                <a:srgbClr val="C00000"/>
              </a:solidFill>
              <a:latin typeface="Gotham HTF Black"/>
            </a:endParaRPr>
          </a:p>
          <a:p>
            <a:endParaRPr lang="pt-BR" sz="4000" b="0" dirty="0">
              <a:solidFill>
                <a:srgbClr val="C00000"/>
              </a:solidFill>
              <a:latin typeface="Gotham HTF Black"/>
            </a:endParaRPr>
          </a:p>
          <a:p>
            <a:pPr algn="just"/>
            <a:r>
              <a:rPr lang="pt-BR" sz="4000" b="0" dirty="0">
                <a:solidFill>
                  <a:srgbClr val="00B050"/>
                </a:solidFill>
                <a:latin typeface="Gotham HTF Black"/>
              </a:rPr>
              <a:t>Contatos: (51) 3288-7930 – </a:t>
            </a:r>
            <a:r>
              <a:rPr lang="pt-BR" sz="4000" b="0" i="1" dirty="0">
                <a:solidFill>
                  <a:srgbClr val="00B050"/>
                </a:solidFill>
                <a:latin typeface="Gotham HTF Black"/>
              </a:rPr>
              <a:t>daha@saude.rs.gov.br</a:t>
            </a:r>
            <a:endParaRPr lang="pt-BR" sz="4000" b="0" dirty="0">
              <a:solidFill>
                <a:srgbClr val="00B050"/>
              </a:solidFill>
              <a:latin typeface="Gotham HTF Black"/>
            </a:endParaRPr>
          </a:p>
          <a:p>
            <a:pPr algn="just"/>
            <a:r>
              <a:rPr lang="pt-BR" sz="4000" b="0" dirty="0">
                <a:solidFill>
                  <a:srgbClr val="00B050"/>
                </a:solidFill>
                <a:latin typeface="Gotham HTF Black"/>
              </a:rPr>
              <a:t>Endereço: Av. Borges de Medeiros, 1501 - 4º andar - Bairro Praia de Belas - Porto Alegre/RS.</a:t>
            </a:r>
            <a:endParaRPr lang="pt-BR" sz="4000" dirty="0">
              <a:solidFill>
                <a:srgbClr val="00B050"/>
              </a:solidFill>
              <a:latin typeface="Gotham HTF Black"/>
            </a:endParaRPr>
          </a:p>
        </p:txBody>
      </p:sp>
      <p:sp>
        <p:nvSpPr>
          <p:cNvPr id="4" name="Retângulo 3"/>
          <p:cNvSpPr/>
          <p:nvPr/>
        </p:nvSpPr>
        <p:spPr>
          <a:xfrm>
            <a:off x="2240822" y="790268"/>
            <a:ext cx="20380570" cy="1588127"/>
          </a:xfrm>
          <a:prstGeom prst="rect">
            <a:avLst/>
          </a:prstGeom>
        </p:spPr>
        <p:txBody>
          <a:bodyPr wrap="square">
            <a:spAutoFit/>
          </a:bodyPr>
          <a:lstStyle/>
          <a:p>
            <a:pPr>
              <a:lnSpc>
                <a:spcPct val="90000"/>
              </a:lnSpc>
            </a:pPr>
            <a:r>
              <a:rPr lang="pt-BR" sz="5400" spc="-1" dirty="0">
                <a:solidFill>
                  <a:srgbClr val="FFC000"/>
                </a:solidFill>
                <a:latin typeface="GothamHTF-Black"/>
                <a:cs typeface="GothamHTF-Black"/>
              </a:rPr>
              <a:t>DEPARTAMENTO DE GESTÃO DA ATENÇÃO ESPECIALIZADA</a:t>
            </a:r>
          </a:p>
        </p:txBody>
      </p:sp>
    </p:spTree>
    <p:extLst>
      <p:ext uri="{BB962C8B-B14F-4D97-AF65-F5344CB8AC3E}">
        <p14:creationId xmlns:p14="http://schemas.microsoft.com/office/powerpoint/2010/main" val="3221670236"/>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3" name="Retângulo 2"/>
          <p:cNvSpPr/>
          <p:nvPr/>
        </p:nvSpPr>
        <p:spPr>
          <a:xfrm>
            <a:off x="2642661" y="2637388"/>
            <a:ext cx="18657277" cy="9633406"/>
          </a:xfrm>
          <a:prstGeom prst="rect">
            <a:avLst/>
          </a:prstGeom>
        </p:spPr>
        <p:txBody>
          <a:bodyPr wrap="square">
            <a:spAutoFit/>
          </a:bodyPr>
          <a:lstStyle/>
          <a:p>
            <a:r>
              <a:rPr lang="pt-BR" sz="4000" b="0" dirty="0">
                <a:solidFill>
                  <a:srgbClr val="00B050"/>
                </a:solidFill>
                <a:latin typeface="Gotham HTF Black"/>
              </a:rPr>
              <a:t>Ao Departamento de Gestão da Tecnologia da Informação compete executar ações e projetos no âmbito da tecnologia da informação em saúde, qualificar o processo de geração e uso da informação, formular e coordenar as Políticas Estaduais de Tecnologia de Informação em Saúde, coordenar e executar o suporte técnico e infraestrutura de informática da Secretaria Estadual de Saúde e desenvolver e implantar sistemas de informação em conjunto com os demais departamentos ou mediante a aproximação com as instituições de ensino e pesquisa científica.</a:t>
            </a:r>
            <a:br>
              <a:rPr lang="pt-BR" sz="4000" b="0" dirty="0">
                <a:solidFill>
                  <a:srgbClr val="00B050"/>
                </a:solidFill>
                <a:latin typeface="Gotham HTF Black"/>
              </a:rPr>
            </a:br>
            <a:r>
              <a:rPr lang="pt-BR" sz="4000" b="0" dirty="0">
                <a:solidFill>
                  <a:srgbClr val="00B050"/>
                </a:solidFill>
                <a:latin typeface="Gotham HTF Black"/>
              </a:rPr>
              <a:t/>
            </a:r>
            <a:br>
              <a:rPr lang="pt-BR" sz="4000" b="0" dirty="0">
                <a:solidFill>
                  <a:srgbClr val="00B050"/>
                </a:solidFill>
                <a:latin typeface="Gotham HTF Black"/>
              </a:rPr>
            </a:br>
            <a:r>
              <a:rPr lang="pt-BR" sz="4000" b="0" dirty="0">
                <a:solidFill>
                  <a:srgbClr val="C00000"/>
                </a:solidFill>
                <a:latin typeface="Gotham HTF Black"/>
              </a:rPr>
              <a:t>Diretor: Giovanni Santos</a:t>
            </a:r>
          </a:p>
          <a:p>
            <a:endParaRPr lang="pt-BR" sz="2000" b="0" dirty="0">
              <a:solidFill>
                <a:srgbClr val="C00000"/>
              </a:solidFill>
              <a:latin typeface="Gotham HTF Black"/>
            </a:endParaRPr>
          </a:p>
          <a:p>
            <a:r>
              <a:rPr lang="pt-BR" sz="4000" b="0" dirty="0">
                <a:solidFill>
                  <a:srgbClr val="C00000"/>
                </a:solidFill>
                <a:latin typeface="Gotham HTF Black"/>
              </a:rPr>
              <a:t>Diretor substituto: Maurício </a:t>
            </a:r>
            <a:r>
              <a:rPr lang="pt-BR" sz="4000" b="0" dirty="0" err="1">
                <a:solidFill>
                  <a:srgbClr val="C00000"/>
                </a:solidFill>
                <a:latin typeface="Gotham HTF Black"/>
              </a:rPr>
              <a:t>Reckziegel</a:t>
            </a:r>
            <a:endParaRPr lang="pt-BR" sz="4000" b="0" dirty="0">
              <a:solidFill>
                <a:srgbClr val="C00000"/>
              </a:solidFill>
              <a:latin typeface="Gotham HTF Black"/>
            </a:endParaRPr>
          </a:p>
          <a:p>
            <a:endParaRPr lang="pt-BR" sz="4000" b="0" dirty="0">
              <a:solidFill>
                <a:srgbClr val="C00000"/>
              </a:solidFill>
              <a:latin typeface="Gotham HTF Black"/>
            </a:endParaRPr>
          </a:p>
          <a:p>
            <a:pPr algn="just"/>
            <a:r>
              <a:rPr lang="pt-BR" sz="4000" b="0" dirty="0">
                <a:solidFill>
                  <a:srgbClr val="00B050"/>
                </a:solidFill>
                <a:latin typeface="Gotham HTF Black"/>
              </a:rPr>
              <a:t>Contatos: (51) 3288-5948 – </a:t>
            </a:r>
            <a:r>
              <a:rPr lang="pt-BR" sz="4000" b="0" i="1" dirty="0">
                <a:solidFill>
                  <a:srgbClr val="00B050"/>
                </a:solidFill>
                <a:latin typeface="Gotham HTF Black"/>
              </a:rPr>
              <a:t>dgti@saude.rs.gov.br</a:t>
            </a:r>
            <a:endParaRPr lang="pt-BR" sz="4000" b="0" dirty="0">
              <a:solidFill>
                <a:srgbClr val="00B050"/>
              </a:solidFill>
              <a:latin typeface="Gotham HTF Black"/>
            </a:endParaRPr>
          </a:p>
          <a:p>
            <a:pPr algn="just"/>
            <a:r>
              <a:rPr lang="pt-BR" sz="4000" b="0" dirty="0">
                <a:solidFill>
                  <a:srgbClr val="00B050"/>
                </a:solidFill>
                <a:latin typeface="Gotham HTF Black"/>
              </a:rPr>
              <a:t>Endereço: Av. Borges de Medeiros, 1501 - 4º andar - Bairro Praia de Belas - Porto Alegre/RS. </a:t>
            </a:r>
            <a:endParaRPr lang="pt-BR" sz="4000" dirty="0">
              <a:solidFill>
                <a:srgbClr val="00B050"/>
              </a:solidFill>
              <a:latin typeface="Gotham HTF Black"/>
            </a:endParaRPr>
          </a:p>
        </p:txBody>
      </p:sp>
      <p:sp>
        <p:nvSpPr>
          <p:cNvPr id="4" name="Retângulo 3"/>
          <p:cNvSpPr/>
          <p:nvPr/>
        </p:nvSpPr>
        <p:spPr>
          <a:xfrm>
            <a:off x="761107" y="1109082"/>
            <a:ext cx="22420383" cy="1006429"/>
          </a:xfrm>
          <a:prstGeom prst="rect">
            <a:avLst/>
          </a:prstGeom>
        </p:spPr>
        <p:txBody>
          <a:bodyPr wrap="square">
            <a:spAutoFit/>
          </a:bodyPr>
          <a:lstStyle/>
          <a:p>
            <a:pPr>
              <a:lnSpc>
                <a:spcPct val="90000"/>
              </a:lnSpc>
            </a:pPr>
            <a:r>
              <a:rPr lang="pt-BR" sz="6600" dirty="0">
                <a:solidFill>
                  <a:srgbClr val="FFC000"/>
                </a:solidFill>
                <a:latin typeface="Gotham HTF Black"/>
              </a:rPr>
              <a:t>Departamento de Gestão da Tecnologia da Informação</a:t>
            </a:r>
            <a:endParaRPr lang="pt-BR" sz="6600" spc="-1" dirty="0">
              <a:solidFill>
                <a:srgbClr val="FFC000"/>
              </a:solidFill>
              <a:latin typeface="Gotham HTF Black"/>
              <a:cs typeface="GothamHTF-Black"/>
            </a:endParaRPr>
          </a:p>
        </p:txBody>
      </p:sp>
    </p:spTree>
    <p:extLst>
      <p:ext uri="{BB962C8B-B14F-4D97-AF65-F5344CB8AC3E}">
        <p14:creationId xmlns:p14="http://schemas.microsoft.com/office/powerpoint/2010/main" val="404785472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3" name="Retângulo 2"/>
          <p:cNvSpPr/>
          <p:nvPr/>
        </p:nvSpPr>
        <p:spPr>
          <a:xfrm>
            <a:off x="3938954" y="3077309"/>
            <a:ext cx="17778044" cy="8586966"/>
          </a:xfrm>
          <a:prstGeom prst="rect">
            <a:avLst/>
          </a:prstGeom>
        </p:spPr>
        <p:txBody>
          <a:bodyPr wrap="square">
            <a:spAutoFit/>
          </a:bodyPr>
          <a:lstStyle/>
          <a:p>
            <a:pPr algn="just"/>
            <a:r>
              <a:rPr lang="pt-BR" sz="4000" b="0" dirty="0">
                <a:solidFill>
                  <a:srgbClr val="00B050"/>
                </a:solidFill>
                <a:latin typeface="Gotham HTF Black"/>
              </a:rPr>
              <a:t>O Departamento de Coordenação dos Hospitais Estaduais (DCHE) gerencia os Hospitais e Ambulatórios estaduais, integrando as atividades de assistência, ensino e pesquisa e dirigindo ações que atendam às necessidades da população institucionalizada dos hospitais, em alinhamento com as políticas de saúde da SES/RS.</a:t>
            </a:r>
            <a:br>
              <a:rPr lang="pt-BR" sz="4000" b="0" dirty="0">
                <a:solidFill>
                  <a:srgbClr val="00B050"/>
                </a:solidFill>
                <a:latin typeface="Gotham HTF Black"/>
              </a:rPr>
            </a:br>
            <a:endParaRPr lang="pt-BR" sz="4000" b="0" dirty="0">
              <a:solidFill>
                <a:srgbClr val="00B050"/>
              </a:solidFill>
              <a:latin typeface="Gotham HTF Black"/>
            </a:endParaRPr>
          </a:p>
          <a:p>
            <a:r>
              <a:rPr lang="pt-BR" sz="4000" b="0" dirty="0">
                <a:solidFill>
                  <a:srgbClr val="C00000"/>
                </a:solidFill>
                <a:latin typeface="Gotham HTF Black"/>
              </a:rPr>
              <a:t>Diretora: Suelen da Silva </a:t>
            </a:r>
            <a:r>
              <a:rPr lang="pt-BR" sz="4000" b="0" dirty="0" err="1">
                <a:solidFill>
                  <a:srgbClr val="C00000"/>
                </a:solidFill>
                <a:latin typeface="Gotham HTF Black"/>
              </a:rPr>
              <a:t>Arduin</a:t>
            </a:r>
            <a:endParaRPr lang="pt-BR" sz="4000" b="0" dirty="0">
              <a:solidFill>
                <a:srgbClr val="C00000"/>
              </a:solidFill>
              <a:latin typeface="Gotham HTF Black"/>
            </a:endParaRPr>
          </a:p>
          <a:p>
            <a:endParaRPr lang="pt-BR" sz="2400" b="0" dirty="0">
              <a:solidFill>
                <a:srgbClr val="00B050"/>
              </a:solidFill>
              <a:latin typeface="Gotham HTF Black"/>
            </a:endParaRPr>
          </a:p>
          <a:p>
            <a:r>
              <a:rPr lang="pt-BR" sz="4000" b="0" dirty="0">
                <a:solidFill>
                  <a:srgbClr val="00B050"/>
                </a:solidFill>
                <a:latin typeface="Gotham HTF Black"/>
              </a:rPr>
              <a:t>Contato: (51) 3901-1045</a:t>
            </a:r>
          </a:p>
          <a:p>
            <a:pPr algn="just"/>
            <a:r>
              <a:rPr lang="pt-BR" sz="4000" b="0" dirty="0">
                <a:solidFill>
                  <a:srgbClr val="00B050"/>
                </a:solidFill>
                <a:latin typeface="Gotham HTF Black"/>
              </a:rPr>
              <a:t>Endereço: Av. Bento Gonçalves, 2460 – Bairro </a:t>
            </a:r>
            <a:r>
              <a:rPr lang="pt-BR" sz="4000" b="0" dirty="0" err="1">
                <a:solidFill>
                  <a:srgbClr val="00B050"/>
                </a:solidFill>
                <a:latin typeface="Gotham HTF Black"/>
              </a:rPr>
              <a:t>Partenon</a:t>
            </a:r>
            <a:r>
              <a:rPr lang="pt-BR" sz="4000" b="0" dirty="0">
                <a:solidFill>
                  <a:srgbClr val="00B050"/>
                </a:solidFill>
                <a:latin typeface="Gotham HTF Black"/>
              </a:rPr>
              <a:t> - Porto Alegre/RS.</a:t>
            </a:r>
          </a:p>
          <a:p>
            <a:pPr algn="just"/>
            <a:endParaRPr lang="pt-BR" sz="4000" b="0" dirty="0">
              <a:solidFill>
                <a:srgbClr val="00B050"/>
              </a:solidFill>
              <a:latin typeface="Gotham HTF Black"/>
            </a:endParaRPr>
          </a:p>
          <a:p>
            <a:pPr marL="457200" indent="-457200" algn="just">
              <a:buFont typeface="Arial" panose="020B0604020202020204" pitchFamily="34" charset="0"/>
              <a:buChar char="•"/>
            </a:pPr>
            <a:r>
              <a:rPr lang="pt-BR" sz="3200" b="0" dirty="0">
                <a:solidFill>
                  <a:srgbClr val="C00000"/>
                </a:solidFill>
                <a:latin typeface="Gotham HTF Black"/>
              </a:rPr>
              <a:t>Hospital Psiquiátrico São Pedro</a:t>
            </a:r>
          </a:p>
          <a:p>
            <a:pPr marL="457200" indent="-457200" algn="just">
              <a:buFont typeface="Arial" panose="020B0604020202020204" pitchFamily="34" charset="0"/>
              <a:buChar char="•"/>
            </a:pPr>
            <a:r>
              <a:rPr lang="pt-BR" sz="3200" b="0" dirty="0">
                <a:solidFill>
                  <a:srgbClr val="C00000"/>
                </a:solidFill>
                <a:latin typeface="Gotham HTF Black"/>
              </a:rPr>
              <a:t>Hospital Sanatório </a:t>
            </a:r>
            <a:r>
              <a:rPr lang="pt-BR" sz="3200" b="0" dirty="0" err="1">
                <a:solidFill>
                  <a:srgbClr val="C00000"/>
                </a:solidFill>
                <a:latin typeface="Gotham HTF Black"/>
              </a:rPr>
              <a:t>Partenon</a:t>
            </a:r>
            <a:endParaRPr lang="pt-BR" sz="3200" b="0" dirty="0">
              <a:solidFill>
                <a:srgbClr val="C00000"/>
              </a:solidFill>
              <a:latin typeface="Gotham HTF Black"/>
            </a:endParaRPr>
          </a:p>
          <a:p>
            <a:pPr marL="457200" indent="-457200" algn="just">
              <a:buFont typeface="Arial" panose="020B0604020202020204" pitchFamily="34" charset="0"/>
              <a:buChar char="•"/>
            </a:pPr>
            <a:r>
              <a:rPr lang="pt-BR" sz="3200" b="0" dirty="0">
                <a:solidFill>
                  <a:srgbClr val="C00000"/>
                </a:solidFill>
                <a:latin typeface="Gotham HTF Black"/>
              </a:rPr>
              <a:t>Hospital Colônia Itapuã</a:t>
            </a:r>
          </a:p>
          <a:p>
            <a:pPr marL="457200" indent="-457200" algn="just">
              <a:buFont typeface="Arial" panose="020B0604020202020204" pitchFamily="34" charset="0"/>
              <a:buChar char="•"/>
            </a:pPr>
            <a:r>
              <a:rPr lang="pt-BR" sz="3200" b="0" dirty="0">
                <a:solidFill>
                  <a:srgbClr val="C00000"/>
                </a:solidFill>
                <a:latin typeface="Gotham HTF Black"/>
              </a:rPr>
              <a:t>Ambulatório de Dermatologia Sanitária</a:t>
            </a:r>
            <a:endParaRPr lang="pt-BR" sz="4000" dirty="0">
              <a:solidFill>
                <a:srgbClr val="00B050"/>
              </a:solidFill>
              <a:latin typeface="Gotham HTF Black"/>
            </a:endParaRPr>
          </a:p>
        </p:txBody>
      </p:sp>
      <p:sp>
        <p:nvSpPr>
          <p:cNvPr id="4" name="Retângulo 3"/>
          <p:cNvSpPr/>
          <p:nvPr/>
        </p:nvSpPr>
        <p:spPr>
          <a:xfrm>
            <a:off x="1985845" y="906600"/>
            <a:ext cx="20890524" cy="1754326"/>
          </a:xfrm>
          <a:prstGeom prst="rect">
            <a:avLst/>
          </a:prstGeom>
        </p:spPr>
        <p:txBody>
          <a:bodyPr wrap="square">
            <a:spAutoFit/>
          </a:bodyPr>
          <a:lstStyle/>
          <a:p>
            <a:pPr>
              <a:lnSpc>
                <a:spcPct val="90000"/>
              </a:lnSpc>
            </a:pPr>
            <a:r>
              <a:rPr lang="pt-BR" sz="6000" b="0" dirty="0">
                <a:solidFill>
                  <a:srgbClr val="FFC000"/>
                </a:solidFill>
                <a:latin typeface="Gotham HTF Black"/>
              </a:rPr>
              <a:t>Departamento de Coordenação dos Hospitais Estaduais DCHE</a:t>
            </a:r>
            <a:endParaRPr lang="pt-BR" sz="6000" spc="-1" dirty="0">
              <a:solidFill>
                <a:srgbClr val="FFC000"/>
              </a:solidFill>
              <a:latin typeface="GothamHTF-Black"/>
              <a:cs typeface="GothamHTF-Black"/>
            </a:endParaRPr>
          </a:p>
        </p:txBody>
      </p:sp>
    </p:spTree>
    <p:extLst>
      <p:ext uri="{BB962C8B-B14F-4D97-AF65-F5344CB8AC3E}">
        <p14:creationId xmlns:p14="http://schemas.microsoft.com/office/powerpoint/2010/main" val="108948134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3" name="Retângulo 2"/>
          <p:cNvSpPr/>
          <p:nvPr/>
        </p:nvSpPr>
        <p:spPr>
          <a:xfrm>
            <a:off x="2954215" y="2884045"/>
            <a:ext cx="19219983" cy="8710077"/>
          </a:xfrm>
          <a:prstGeom prst="rect">
            <a:avLst/>
          </a:prstGeom>
        </p:spPr>
        <p:txBody>
          <a:bodyPr wrap="square">
            <a:spAutoFit/>
          </a:bodyPr>
          <a:lstStyle/>
          <a:p>
            <a:pPr algn="just"/>
            <a:r>
              <a:rPr lang="pt-BR" sz="4000" b="0" dirty="0">
                <a:solidFill>
                  <a:srgbClr val="00B050"/>
                </a:solidFill>
                <a:latin typeface="Gotham HTF Black"/>
              </a:rPr>
              <a:t>O Departamento de Política da Assistência Farmacêutica coordena, em nível estadual, o conjunto de ações voltadas à promoção, proteção e recuperação da saúde, tanto individual como coletiva, tendo o medicamento como insumo essencial e visando ao acesso e ao seu uso racional. Este conjunto envolve pesquisa, desenvolvimento e a produção de medicamentos e insumos, bem como a sua seleção, programação e avaliação de sua utilização, na perspectiva da obtenção de resultados concretos e da melhoria da qualidade de vida da população.</a:t>
            </a:r>
          </a:p>
          <a:p>
            <a:pPr algn="just"/>
            <a:endParaRPr lang="pt-BR" sz="4000" b="0" dirty="0">
              <a:solidFill>
                <a:srgbClr val="00B050"/>
              </a:solidFill>
              <a:latin typeface="Gotham HTF Black"/>
            </a:endParaRPr>
          </a:p>
          <a:p>
            <a:r>
              <a:rPr lang="pt-BR" sz="4000" b="0" dirty="0">
                <a:solidFill>
                  <a:srgbClr val="C00000"/>
                </a:solidFill>
                <a:latin typeface="Gotham HTF Black"/>
              </a:rPr>
              <a:t>Diretor: Roberto Eduardo </a:t>
            </a:r>
            <a:r>
              <a:rPr lang="pt-BR" sz="4000" b="0" dirty="0" err="1">
                <a:solidFill>
                  <a:srgbClr val="C00000"/>
                </a:solidFill>
                <a:latin typeface="Gotham HTF Black"/>
              </a:rPr>
              <a:t>Schneiders</a:t>
            </a:r>
            <a:endParaRPr lang="pt-BR" sz="4000" b="0" dirty="0">
              <a:solidFill>
                <a:srgbClr val="C00000"/>
              </a:solidFill>
              <a:latin typeface="Gotham HTF Black"/>
            </a:endParaRPr>
          </a:p>
          <a:p>
            <a:r>
              <a:rPr lang="pt-BR" sz="4000" b="0" dirty="0">
                <a:solidFill>
                  <a:srgbClr val="C00000"/>
                </a:solidFill>
                <a:latin typeface="Gotham HTF Black"/>
              </a:rPr>
              <a:t>Diretora Substituta: Simone Pacheco do Amaral</a:t>
            </a:r>
          </a:p>
          <a:p>
            <a:endParaRPr lang="pt-BR" sz="4000" b="0" dirty="0">
              <a:solidFill>
                <a:srgbClr val="C00000"/>
              </a:solidFill>
              <a:latin typeface="Gotham HTF Black"/>
            </a:endParaRPr>
          </a:p>
          <a:p>
            <a:r>
              <a:rPr lang="pt-BR" sz="4000" b="0" dirty="0">
                <a:solidFill>
                  <a:srgbClr val="00B050"/>
                </a:solidFill>
                <a:latin typeface="Gotham HTF Black"/>
              </a:rPr>
              <a:t>Contato: (51) 3288-5941</a:t>
            </a:r>
          </a:p>
          <a:p>
            <a:pPr algn="just"/>
            <a:r>
              <a:rPr lang="pt-BR" sz="4000" b="0" dirty="0">
                <a:solidFill>
                  <a:srgbClr val="00B050"/>
                </a:solidFill>
                <a:latin typeface="Gotham HTF Black"/>
              </a:rPr>
              <a:t>Endereço: Av. Borges de Medeiros, 1501 - 6º andar - Bairro Praia de Belas - Porto Alegre/RS.</a:t>
            </a:r>
          </a:p>
        </p:txBody>
      </p:sp>
      <p:sp>
        <p:nvSpPr>
          <p:cNvPr id="4" name="Retângulo 3"/>
          <p:cNvSpPr/>
          <p:nvPr/>
        </p:nvSpPr>
        <p:spPr>
          <a:xfrm>
            <a:off x="1985845" y="906600"/>
            <a:ext cx="20890524" cy="1754326"/>
          </a:xfrm>
          <a:prstGeom prst="rect">
            <a:avLst/>
          </a:prstGeom>
        </p:spPr>
        <p:txBody>
          <a:bodyPr wrap="square">
            <a:spAutoFit/>
          </a:bodyPr>
          <a:lstStyle/>
          <a:p>
            <a:pPr>
              <a:lnSpc>
                <a:spcPct val="90000"/>
              </a:lnSpc>
            </a:pPr>
            <a:r>
              <a:rPr lang="pt-BR" sz="6000" b="0" dirty="0">
                <a:solidFill>
                  <a:srgbClr val="FFC000"/>
                </a:solidFill>
                <a:latin typeface="Gotham HTF Black"/>
              </a:rPr>
              <a:t>Departamento de Política da Assistência Farmacêutica -DPAF</a:t>
            </a:r>
            <a:endParaRPr lang="pt-BR" sz="6000" spc="-1" dirty="0">
              <a:solidFill>
                <a:srgbClr val="FFC000"/>
              </a:solidFill>
              <a:latin typeface="GothamHTF-Black"/>
              <a:cs typeface="GothamHTF-Black"/>
            </a:endParaRPr>
          </a:p>
        </p:txBody>
      </p:sp>
    </p:spTree>
    <p:extLst>
      <p:ext uri="{BB962C8B-B14F-4D97-AF65-F5344CB8AC3E}">
        <p14:creationId xmlns:p14="http://schemas.microsoft.com/office/powerpoint/2010/main" val="63150913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604987" y="5062125"/>
            <a:ext cx="13716001" cy="3591754"/>
          </a:xfrm>
          <a:prstGeom prst="rect">
            <a:avLst/>
          </a:prstGeom>
          <a:ln w="12700">
            <a:miter lim="400000"/>
          </a:ln>
        </p:spPr>
      </p:pic>
      <p:sp>
        <p:nvSpPr>
          <p:cNvPr id="3" name="Retângulo 2"/>
          <p:cNvSpPr/>
          <p:nvPr/>
        </p:nvSpPr>
        <p:spPr>
          <a:xfrm>
            <a:off x="4048891" y="4115151"/>
            <a:ext cx="17778044" cy="7171194"/>
          </a:xfrm>
          <a:prstGeom prst="rect">
            <a:avLst/>
          </a:prstGeom>
        </p:spPr>
        <p:txBody>
          <a:bodyPr wrap="square">
            <a:spAutoFit/>
          </a:bodyPr>
          <a:lstStyle/>
          <a:p>
            <a:pPr algn="just">
              <a:lnSpc>
                <a:spcPct val="150000"/>
              </a:lnSpc>
            </a:pPr>
            <a:r>
              <a:rPr lang="pt-BR" sz="4000" b="0" dirty="0">
                <a:solidFill>
                  <a:srgbClr val="00B050"/>
                </a:solidFill>
                <a:latin typeface="Gotham HTF Black"/>
              </a:rPr>
              <a:t>A Escola de Saúde Pública (ESP) tem como missão a gestão da educação em saúde coletiva no estado, desenvolvendo ações de formação, educação permanente, pesquisa e produção de conhecimentos para o Sistema Único de Saúde. </a:t>
            </a:r>
          </a:p>
          <a:p>
            <a:pPr algn="just"/>
            <a:endParaRPr lang="pt-BR" sz="1400" b="0" dirty="0">
              <a:solidFill>
                <a:srgbClr val="00B050"/>
              </a:solidFill>
              <a:latin typeface="Gotham HTF Black"/>
            </a:endParaRPr>
          </a:p>
          <a:p>
            <a:r>
              <a:rPr lang="pt-BR" sz="4000" b="0" dirty="0">
                <a:solidFill>
                  <a:srgbClr val="C00000"/>
                </a:solidFill>
                <a:latin typeface="Gotham HTF Black"/>
              </a:rPr>
              <a:t>Diretora: Teresinha </a:t>
            </a:r>
            <a:r>
              <a:rPr lang="pt-BR" sz="4000" b="0" dirty="0" err="1">
                <a:solidFill>
                  <a:srgbClr val="C00000"/>
                </a:solidFill>
                <a:latin typeface="Gotham HTF Black"/>
              </a:rPr>
              <a:t>Valduga</a:t>
            </a:r>
            <a:r>
              <a:rPr lang="pt-BR" sz="4000" b="0" dirty="0">
                <a:solidFill>
                  <a:srgbClr val="C00000"/>
                </a:solidFill>
                <a:latin typeface="Gotham HTF Black"/>
              </a:rPr>
              <a:t> Cardoso</a:t>
            </a:r>
          </a:p>
          <a:p>
            <a:r>
              <a:rPr lang="pt-BR" sz="4000" b="0" dirty="0">
                <a:solidFill>
                  <a:srgbClr val="C00000"/>
                </a:solidFill>
                <a:latin typeface="Gotham HTF Black"/>
              </a:rPr>
              <a:t>Diretora Substituta: Karen Cardoso</a:t>
            </a:r>
            <a:br>
              <a:rPr lang="pt-BR" sz="4000" b="0" dirty="0">
                <a:solidFill>
                  <a:srgbClr val="C00000"/>
                </a:solidFill>
                <a:latin typeface="Gotham HTF Black"/>
              </a:rPr>
            </a:br>
            <a:endParaRPr lang="pt-BR" sz="4000" b="0" dirty="0">
              <a:solidFill>
                <a:srgbClr val="C00000"/>
              </a:solidFill>
              <a:latin typeface="Gotham HTF Black"/>
            </a:endParaRPr>
          </a:p>
          <a:p>
            <a:r>
              <a:rPr lang="pt-BR" sz="4000" b="0" dirty="0">
                <a:solidFill>
                  <a:srgbClr val="00B050"/>
                </a:solidFill>
                <a:latin typeface="Gotham HTF Black"/>
              </a:rPr>
              <a:t>Contatos: (51) 3901-1464 - esp@saude.rs.gov.br</a:t>
            </a:r>
          </a:p>
          <a:p>
            <a:pPr algn="just"/>
            <a:r>
              <a:rPr lang="pt-BR" sz="4000" b="0" dirty="0">
                <a:solidFill>
                  <a:srgbClr val="00B050"/>
                </a:solidFill>
                <a:latin typeface="Gotham HTF Black"/>
              </a:rPr>
              <a:t>Endereço: Av. Ipiranga, 6311 - </a:t>
            </a:r>
            <a:r>
              <a:rPr lang="pt-BR" sz="4000" b="0" dirty="0" err="1">
                <a:solidFill>
                  <a:srgbClr val="00B050"/>
                </a:solidFill>
                <a:latin typeface="Gotham HTF Black"/>
              </a:rPr>
              <a:t>Partenon</a:t>
            </a:r>
            <a:r>
              <a:rPr lang="pt-BR" sz="4000" b="0" dirty="0">
                <a:solidFill>
                  <a:srgbClr val="00B050"/>
                </a:solidFill>
                <a:latin typeface="Gotham HTF Black"/>
              </a:rPr>
              <a:t>, Porto Alegre /RS.</a:t>
            </a:r>
          </a:p>
        </p:txBody>
      </p:sp>
      <p:sp>
        <p:nvSpPr>
          <p:cNvPr id="4" name="Retângulo 3"/>
          <p:cNvSpPr/>
          <p:nvPr/>
        </p:nvSpPr>
        <p:spPr>
          <a:xfrm>
            <a:off x="1985845" y="906600"/>
            <a:ext cx="20890524" cy="1006429"/>
          </a:xfrm>
          <a:prstGeom prst="rect">
            <a:avLst/>
          </a:prstGeom>
        </p:spPr>
        <p:txBody>
          <a:bodyPr wrap="square">
            <a:spAutoFit/>
          </a:bodyPr>
          <a:lstStyle/>
          <a:p>
            <a:pPr>
              <a:lnSpc>
                <a:spcPct val="90000"/>
              </a:lnSpc>
            </a:pPr>
            <a:r>
              <a:rPr lang="pt-BR" sz="6600" b="0" dirty="0">
                <a:solidFill>
                  <a:srgbClr val="FFC000"/>
                </a:solidFill>
                <a:latin typeface="Gotham HTF Black"/>
              </a:rPr>
              <a:t>ESCOLA DE SAÚDE PÚBLICA - ESP</a:t>
            </a:r>
            <a:endParaRPr lang="pt-BR" sz="6600" spc="-1" dirty="0">
              <a:solidFill>
                <a:srgbClr val="FFC000"/>
              </a:solidFill>
              <a:latin typeface="GothamHTF-Black"/>
              <a:cs typeface="GothamHTF-Black"/>
            </a:endParaRPr>
          </a:p>
        </p:txBody>
      </p:sp>
    </p:spTree>
    <p:extLst>
      <p:ext uri="{BB962C8B-B14F-4D97-AF65-F5344CB8AC3E}">
        <p14:creationId xmlns:p14="http://schemas.microsoft.com/office/powerpoint/2010/main" val="134861637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pic>
        <p:nvPicPr>
          <p:cNvPr id="164"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165" name="Título…"/>
          <p:cNvSpPr txBox="1"/>
          <p:nvPr/>
        </p:nvSpPr>
        <p:spPr>
          <a:xfrm>
            <a:off x="5290095" y="6037262"/>
            <a:ext cx="102657"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10000" b="0" spc="1000">
                <a:latin typeface="Open Sans Bold"/>
                <a:ea typeface="Open Sans Bold"/>
                <a:cs typeface="Open Sans Bold"/>
                <a:sym typeface="Open Sans Bold"/>
              </a:defRPr>
            </a:pPr>
            <a:endParaRPr dirty="0"/>
          </a:p>
        </p:txBody>
      </p:sp>
      <p:sp>
        <p:nvSpPr>
          <p:cNvPr id="2" name="Retângulo 1"/>
          <p:cNvSpPr/>
          <p:nvPr/>
        </p:nvSpPr>
        <p:spPr>
          <a:xfrm>
            <a:off x="4684264" y="7556887"/>
            <a:ext cx="17305363" cy="3748719"/>
          </a:xfrm>
          <a:prstGeom prst="rect">
            <a:avLst/>
          </a:prstGeom>
        </p:spPr>
        <p:txBody>
          <a:bodyPr wrap="square" lIns="91440" tIns="45720" rIns="91440" bIns="45720" anchor="t">
            <a:spAutoFit/>
          </a:bodyPr>
          <a:lstStyle/>
          <a:p>
            <a:pPr marL="857250" indent="-857250" algn="l">
              <a:lnSpc>
                <a:spcPct val="90000"/>
              </a:lnSpc>
              <a:buFont typeface="Wingdings" panose="05000000000000000000" pitchFamily="2" charset="2"/>
              <a:buChar char="Ø"/>
            </a:pPr>
            <a:r>
              <a:rPr lang="pt-BR" sz="6600" b="0" spc="-1" dirty="0" smtClean="0">
                <a:solidFill>
                  <a:srgbClr val="00B050"/>
                </a:solidFill>
                <a:latin typeface="Gotham HTF Black"/>
                <a:cs typeface="GothamHTF-Black"/>
              </a:rPr>
              <a:t>COVID-19</a:t>
            </a:r>
          </a:p>
          <a:p>
            <a:pPr marL="857250" indent="-857250" algn="l">
              <a:lnSpc>
                <a:spcPct val="90000"/>
              </a:lnSpc>
              <a:buFont typeface="Wingdings" panose="05000000000000000000" pitchFamily="2" charset="2"/>
              <a:buChar char="Ø"/>
            </a:pPr>
            <a:r>
              <a:rPr lang="pt-BR" sz="6600" b="0" spc="-1" dirty="0" smtClean="0">
                <a:solidFill>
                  <a:srgbClr val="00B050"/>
                </a:solidFill>
                <a:latin typeface="Gotham HTF Black"/>
                <a:cs typeface="GothamHTF-Black"/>
              </a:rPr>
              <a:t>VACINAS</a:t>
            </a:r>
          </a:p>
          <a:p>
            <a:pPr marL="857250" indent="-857250" algn="l">
              <a:lnSpc>
                <a:spcPct val="90000"/>
              </a:lnSpc>
              <a:buFont typeface="Wingdings" panose="05000000000000000000" pitchFamily="2" charset="2"/>
              <a:buChar char="Ø"/>
            </a:pPr>
            <a:r>
              <a:rPr lang="pt-BR" sz="6600" b="0" spc="-1" dirty="0" smtClean="0">
                <a:solidFill>
                  <a:srgbClr val="00B050"/>
                </a:solidFill>
                <a:latin typeface="Gotham HTF Black"/>
                <a:cs typeface="GothamHTF-Black"/>
              </a:rPr>
              <a:t>PROJETOS PRIORITÁRIOS</a:t>
            </a:r>
          </a:p>
          <a:p>
            <a:pPr marL="857250" indent="-857250" algn="l">
              <a:lnSpc>
                <a:spcPct val="90000"/>
              </a:lnSpc>
              <a:buFont typeface="Wingdings" panose="05000000000000000000" pitchFamily="2" charset="2"/>
              <a:buChar char="Ø"/>
            </a:pPr>
            <a:r>
              <a:rPr lang="pt-BR" sz="6600" b="0" spc="-1" dirty="0" smtClean="0">
                <a:solidFill>
                  <a:srgbClr val="00B050"/>
                </a:solidFill>
                <a:latin typeface="Gotham HTF Black"/>
                <a:cs typeface="GothamHTF-Black"/>
              </a:rPr>
              <a:t>RECURSOS</a:t>
            </a:r>
            <a:endParaRPr lang="pt-BR" sz="6600" b="0" spc="-1" dirty="0">
              <a:solidFill>
                <a:srgbClr val="00B050"/>
              </a:solidFill>
              <a:latin typeface="Gotham HTF Black"/>
              <a:cs typeface="GothamHTF-Black"/>
            </a:endParaRPr>
          </a:p>
        </p:txBody>
      </p:sp>
      <p:sp>
        <p:nvSpPr>
          <p:cNvPr id="3" name="Retângulo 2"/>
          <p:cNvSpPr/>
          <p:nvPr/>
        </p:nvSpPr>
        <p:spPr>
          <a:xfrm>
            <a:off x="4548553" y="946812"/>
            <a:ext cx="15533077" cy="1146211"/>
          </a:xfrm>
          <a:prstGeom prst="rect">
            <a:avLst/>
          </a:prstGeom>
        </p:spPr>
        <p:txBody>
          <a:bodyPr wrap="square">
            <a:spAutoFit/>
          </a:bodyPr>
          <a:lstStyle/>
          <a:p>
            <a:pPr>
              <a:lnSpc>
                <a:spcPct val="107000"/>
              </a:lnSpc>
            </a:pPr>
            <a:endParaRPr lang="pt-BR" sz="3200" dirty="0">
              <a:latin typeface="GothamHTF-Black"/>
              <a:ea typeface="Times New Roman" panose="02020603050405020304" pitchFamily="18" charset="0"/>
              <a:cs typeface="Helvetica" panose="020B0604020202020204" pitchFamily="34" charset="0"/>
              <a:hlinkClick r:id="rId4"/>
            </a:endParaRPr>
          </a:p>
          <a:p>
            <a:pPr>
              <a:lnSpc>
                <a:spcPct val="107000"/>
              </a:lnSpc>
            </a:pPr>
            <a:endParaRPr lang="pt-BR" sz="3200" dirty="0">
              <a:latin typeface="GothamHTF-Black"/>
              <a:ea typeface="Times New Roman" panose="02020603050405020304" pitchFamily="18" charset="0"/>
              <a:cs typeface="Helvetica" panose="020B0604020202020204" pitchFamily="34" charset="0"/>
              <a:hlinkClick r:id="rId4"/>
            </a:endParaRPr>
          </a:p>
        </p:txBody>
      </p:sp>
      <p:sp>
        <p:nvSpPr>
          <p:cNvPr id="4" name="AutoShape 2" descr="Secretaria Estadual de Saúde de Pernambuco | Secretaria Estadual de Saúde de  Pernambu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4" descr="Secretaria Estadual de Saúde de Pernambuco | Secretaria Estadual de Saúde de  Pernambuco"/>
          <p:cNvSpPr>
            <a:spLocks noChangeAspect="1" noChangeArrowheads="1"/>
          </p:cNvSpPr>
          <p:nvPr/>
        </p:nvSpPr>
        <p:spPr bwMode="auto">
          <a:xfrm>
            <a:off x="17433831" y="28779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a:extLst>
              <a:ext uri="{FF2B5EF4-FFF2-40B4-BE49-F238E27FC236}">
                <a16:creationId xmlns:a16="http://schemas.microsoft.com/office/drawing/2014/main" id="{11254E38-94B3-4F5F-90EF-4A8F441898D1}"/>
              </a:ext>
            </a:extLst>
          </p:cNvPr>
          <p:cNvSpPr/>
          <p:nvPr/>
        </p:nvSpPr>
        <p:spPr>
          <a:xfrm>
            <a:off x="4684264" y="2735249"/>
            <a:ext cx="18168004" cy="2086725"/>
          </a:xfrm>
          <a:prstGeom prst="rect">
            <a:avLst/>
          </a:prstGeom>
        </p:spPr>
        <p:txBody>
          <a:bodyPr wrap="square" lIns="91440" tIns="45720" rIns="91440" bIns="45720" anchor="t">
            <a:spAutoFit/>
          </a:bodyPr>
          <a:lstStyle/>
          <a:p>
            <a:pPr defTabSz="1828800" hangingPunct="1">
              <a:lnSpc>
                <a:spcPct val="90000"/>
              </a:lnSpc>
              <a:spcBef>
                <a:spcPct val="0"/>
              </a:spcBef>
              <a:spcAft>
                <a:spcPts val="1200"/>
              </a:spcAft>
              <a:defRPr/>
            </a:pPr>
            <a:r>
              <a:rPr lang="pt-BR" sz="7200" b="0" spc="1800" dirty="0" smtClean="0">
                <a:solidFill>
                  <a:srgbClr val="659469"/>
                </a:solidFill>
                <a:latin typeface="Gotham HTF Black"/>
              </a:rPr>
              <a:t>Gestão Compartilhada na Saúde</a:t>
            </a:r>
            <a:endParaRPr lang="pt-BR" sz="7200" b="0" spc="1800" dirty="0">
              <a:solidFill>
                <a:srgbClr val="659469"/>
              </a:solidFill>
              <a:latin typeface="Gotham HTF Black"/>
            </a:endParaRPr>
          </a:p>
        </p:txBody>
      </p:sp>
    </p:spTree>
    <p:extLst>
      <p:ext uri="{BB962C8B-B14F-4D97-AF65-F5344CB8AC3E}">
        <p14:creationId xmlns:p14="http://schemas.microsoft.com/office/powerpoint/2010/main" val="1395453479"/>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3" name="Retângulo 2"/>
          <p:cNvSpPr/>
          <p:nvPr/>
        </p:nvSpPr>
        <p:spPr>
          <a:xfrm>
            <a:off x="2795954" y="2459055"/>
            <a:ext cx="19940953" cy="10095071"/>
          </a:xfrm>
          <a:prstGeom prst="rect">
            <a:avLst/>
          </a:prstGeom>
        </p:spPr>
        <p:txBody>
          <a:bodyPr wrap="square">
            <a:spAutoFit/>
          </a:bodyPr>
          <a:lstStyle/>
          <a:p>
            <a:pPr algn="just"/>
            <a:r>
              <a:rPr lang="pt-BR" sz="4000" b="0" dirty="0">
                <a:solidFill>
                  <a:srgbClr val="00B050"/>
                </a:solidFill>
                <a:latin typeface="Gotham HTF Black"/>
              </a:rPr>
              <a:t>O Centro Estadual de Vigilância em Saúde (</a:t>
            </a:r>
            <a:r>
              <a:rPr lang="pt-BR" sz="4000" b="0" dirty="0" err="1">
                <a:solidFill>
                  <a:srgbClr val="00B050"/>
                </a:solidFill>
                <a:latin typeface="Gotham HTF Black"/>
              </a:rPr>
              <a:t>Cevs</a:t>
            </a:r>
            <a:r>
              <a:rPr lang="pt-BR" sz="4000" b="0" dirty="0">
                <a:solidFill>
                  <a:srgbClr val="00B050"/>
                </a:solidFill>
                <a:latin typeface="Gotham HTF Black"/>
              </a:rPr>
              <a:t>) desenvolve a política de vigilância em saúde na condição de gestor/coordenador. Suas competências e atribuições estão descritas no Decreto nº 44.050 de 05 de outubro de 2005, publicado no Diário Oficial do Estado de 06 de outubro de 2005. </a:t>
            </a:r>
          </a:p>
          <a:p>
            <a:pPr algn="just"/>
            <a:endParaRPr lang="pt-BR" sz="2800" b="0" dirty="0">
              <a:solidFill>
                <a:srgbClr val="00B050"/>
              </a:solidFill>
              <a:latin typeface="Gotham HTF Black"/>
            </a:endParaRPr>
          </a:p>
          <a:p>
            <a:r>
              <a:rPr lang="pt-BR" sz="4000" b="0" dirty="0">
                <a:solidFill>
                  <a:srgbClr val="C00000"/>
                </a:solidFill>
                <a:latin typeface="Gotham HTF Black"/>
              </a:rPr>
              <a:t>Diretora: Cynthia Goulart Molina-Bastos</a:t>
            </a:r>
          </a:p>
          <a:p>
            <a:endParaRPr lang="pt-BR" sz="3200" b="0" dirty="0">
              <a:solidFill>
                <a:srgbClr val="C00000"/>
              </a:solidFill>
              <a:latin typeface="Gotham HTF Black"/>
            </a:endParaRPr>
          </a:p>
          <a:p>
            <a:r>
              <a:rPr lang="pt-BR" sz="4000" b="0" dirty="0">
                <a:solidFill>
                  <a:srgbClr val="00B050"/>
                </a:solidFill>
                <a:latin typeface="Gotham HTF Black"/>
              </a:rPr>
              <a:t>Contatos: (51) 3901-1107 – cevs@saude.rs.gov.br</a:t>
            </a:r>
          </a:p>
          <a:p>
            <a:pPr algn="just"/>
            <a:r>
              <a:rPr lang="pt-BR" sz="4000" b="0" dirty="0">
                <a:solidFill>
                  <a:srgbClr val="00B050"/>
                </a:solidFill>
                <a:latin typeface="Gotham HTF Black"/>
              </a:rPr>
              <a:t>Endereço: Av. Ipiranga, 5400 – Bairro Jardim Botânico - Porto Alegre/RS.</a:t>
            </a:r>
          </a:p>
          <a:p>
            <a:pPr algn="just"/>
            <a:endParaRPr lang="pt-BR" sz="1400" b="0" dirty="0">
              <a:solidFill>
                <a:srgbClr val="00B050"/>
              </a:solidFill>
              <a:latin typeface="Gotham HTF Black"/>
            </a:endParaRPr>
          </a:p>
          <a:p>
            <a:pPr marL="457200" indent="-457200" algn="l">
              <a:buFont typeface="Arial" panose="020B0604020202020204" pitchFamily="34" charset="0"/>
              <a:buChar char="•"/>
            </a:pPr>
            <a:r>
              <a:rPr lang="pt-BR" sz="3200" b="0" dirty="0">
                <a:solidFill>
                  <a:srgbClr val="C00000"/>
                </a:solidFill>
                <a:latin typeface="Gotham HTF Black"/>
              </a:rPr>
              <a:t>Divisão de Vigilância Sanitária;</a:t>
            </a:r>
          </a:p>
          <a:p>
            <a:pPr marL="457200" indent="-457200" algn="l">
              <a:buFont typeface="Arial" panose="020B0604020202020204" pitchFamily="34" charset="0"/>
              <a:buChar char="•"/>
            </a:pPr>
            <a:r>
              <a:rPr lang="pt-BR" sz="3200" b="0" dirty="0">
                <a:solidFill>
                  <a:srgbClr val="C00000"/>
                </a:solidFill>
                <a:latin typeface="Gotham HTF Black"/>
              </a:rPr>
              <a:t>Divisão de Vigilância em Saúde do Trabalhador;</a:t>
            </a:r>
          </a:p>
          <a:p>
            <a:pPr marL="457200" indent="-457200" algn="l">
              <a:buFont typeface="Arial" panose="020B0604020202020204" pitchFamily="34" charset="0"/>
              <a:buChar char="•"/>
            </a:pPr>
            <a:r>
              <a:rPr lang="pt-BR" sz="3200" b="0" dirty="0">
                <a:solidFill>
                  <a:srgbClr val="C00000"/>
                </a:solidFill>
                <a:latin typeface="Gotham HTF Black"/>
              </a:rPr>
              <a:t>Divisão de Vigilância Ambiental em Saúde;</a:t>
            </a:r>
          </a:p>
          <a:p>
            <a:pPr marL="457200" indent="-457200" algn="l">
              <a:buFont typeface="Arial" panose="020B0604020202020204" pitchFamily="34" charset="0"/>
              <a:buChar char="•"/>
            </a:pPr>
            <a:r>
              <a:rPr lang="pt-BR" sz="3200" b="0" dirty="0">
                <a:solidFill>
                  <a:srgbClr val="C00000"/>
                </a:solidFill>
                <a:latin typeface="Gotham HTF Black"/>
              </a:rPr>
              <a:t>Divisão de Vigilância Epidemiológica;</a:t>
            </a:r>
          </a:p>
          <a:p>
            <a:pPr marL="457200" indent="-457200" algn="l">
              <a:buFont typeface="Arial" panose="020B0604020202020204" pitchFamily="34" charset="0"/>
              <a:buChar char="•"/>
            </a:pPr>
            <a:r>
              <a:rPr lang="pt-BR" sz="3200" b="0" dirty="0">
                <a:solidFill>
                  <a:srgbClr val="C00000"/>
                </a:solidFill>
                <a:latin typeface="Gotham HTF Black"/>
              </a:rPr>
              <a:t>Divisão de Apoio Técnico;</a:t>
            </a:r>
          </a:p>
          <a:p>
            <a:pPr marL="457200" indent="-457200" algn="l">
              <a:buFont typeface="Arial" panose="020B0604020202020204" pitchFamily="34" charset="0"/>
              <a:buChar char="•"/>
            </a:pPr>
            <a:r>
              <a:rPr lang="pt-BR" sz="3200" b="0" dirty="0">
                <a:solidFill>
                  <a:srgbClr val="C00000"/>
                </a:solidFill>
                <a:latin typeface="Gotham HTF Black"/>
              </a:rPr>
              <a:t>Divisão Administrativa;</a:t>
            </a:r>
          </a:p>
          <a:p>
            <a:pPr marL="457200" indent="-457200" algn="l">
              <a:buFont typeface="Arial" panose="020B0604020202020204" pitchFamily="34" charset="0"/>
              <a:buChar char="•"/>
            </a:pPr>
            <a:r>
              <a:rPr lang="pt-BR" sz="3200" b="0" dirty="0">
                <a:solidFill>
                  <a:srgbClr val="C00000"/>
                </a:solidFill>
                <a:latin typeface="Gotham HTF Black"/>
              </a:rPr>
              <a:t>Centro de Desenvolvimento Científico e Tecnológico (CDCT);</a:t>
            </a:r>
          </a:p>
          <a:p>
            <a:pPr marL="457200" indent="-457200" algn="l">
              <a:buFont typeface="Arial" panose="020B0604020202020204" pitchFamily="34" charset="0"/>
              <a:buChar char="•"/>
            </a:pPr>
            <a:r>
              <a:rPr lang="pt-BR" sz="3200" b="0" dirty="0">
                <a:solidFill>
                  <a:srgbClr val="C00000"/>
                </a:solidFill>
                <a:latin typeface="Gotham HTF Black"/>
              </a:rPr>
              <a:t>Centro de Informações Toxicológicas (CIT);</a:t>
            </a:r>
          </a:p>
          <a:p>
            <a:pPr marL="457200" indent="-457200" algn="l">
              <a:buFont typeface="Arial" panose="020B0604020202020204" pitchFamily="34" charset="0"/>
              <a:buChar char="•"/>
            </a:pPr>
            <a:r>
              <a:rPr lang="pt-BR" sz="3200" b="0" dirty="0">
                <a:solidFill>
                  <a:srgbClr val="C00000"/>
                </a:solidFill>
                <a:latin typeface="Gotham HTF Black"/>
              </a:rPr>
              <a:t>Laboratório Central do Estado (</a:t>
            </a:r>
            <a:r>
              <a:rPr lang="pt-BR" sz="3200" b="0" dirty="0" err="1">
                <a:solidFill>
                  <a:srgbClr val="C00000"/>
                </a:solidFill>
                <a:latin typeface="Gotham HTF Black"/>
              </a:rPr>
              <a:t>Lacen</a:t>
            </a:r>
            <a:r>
              <a:rPr lang="pt-BR" sz="3200" b="0" dirty="0">
                <a:solidFill>
                  <a:srgbClr val="C00000"/>
                </a:solidFill>
                <a:latin typeface="Gotham HTF Black"/>
              </a:rPr>
              <a:t>).</a:t>
            </a:r>
            <a:endParaRPr lang="pt-BR" sz="4000" b="0" dirty="0">
              <a:solidFill>
                <a:srgbClr val="00B050"/>
              </a:solidFill>
              <a:latin typeface="Gotham HTF Black"/>
            </a:endParaRPr>
          </a:p>
        </p:txBody>
      </p:sp>
      <p:sp>
        <p:nvSpPr>
          <p:cNvPr id="4" name="Retângulo 3"/>
          <p:cNvSpPr/>
          <p:nvPr/>
        </p:nvSpPr>
        <p:spPr>
          <a:xfrm>
            <a:off x="1985845" y="906600"/>
            <a:ext cx="20890524" cy="923330"/>
          </a:xfrm>
          <a:prstGeom prst="rect">
            <a:avLst/>
          </a:prstGeom>
        </p:spPr>
        <p:txBody>
          <a:bodyPr wrap="square">
            <a:spAutoFit/>
          </a:bodyPr>
          <a:lstStyle/>
          <a:p>
            <a:pPr>
              <a:lnSpc>
                <a:spcPct val="90000"/>
              </a:lnSpc>
            </a:pPr>
            <a:r>
              <a:rPr lang="pt-BR" sz="6000" b="0" dirty="0">
                <a:solidFill>
                  <a:srgbClr val="FFC000"/>
                </a:solidFill>
                <a:latin typeface="Gotham HTF Black"/>
                <a:cs typeface="GothamHTF-Black"/>
              </a:rPr>
              <a:t>CENTRO ESTADUAL DE VIGILÂNCIA EM SAÚDE - CEVS</a:t>
            </a:r>
            <a:endParaRPr lang="pt-BR" sz="6000" spc="-1" dirty="0">
              <a:solidFill>
                <a:srgbClr val="FFC000"/>
              </a:solidFill>
              <a:latin typeface="GothamHTF-Black"/>
              <a:cs typeface="GothamHTF-Black"/>
            </a:endParaRPr>
          </a:p>
        </p:txBody>
      </p:sp>
    </p:spTree>
    <p:extLst>
      <p:ext uri="{BB962C8B-B14F-4D97-AF65-F5344CB8AC3E}">
        <p14:creationId xmlns:p14="http://schemas.microsoft.com/office/powerpoint/2010/main" val="2313096690"/>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3" name="Retângulo 2"/>
          <p:cNvSpPr/>
          <p:nvPr/>
        </p:nvSpPr>
        <p:spPr>
          <a:xfrm>
            <a:off x="2298906" y="2660926"/>
            <a:ext cx="19870613" cy="9818072"/>
          </a:xfrm>
          <a:prstGeom prst="rect">
            <a:avLst/>
          </a:prstGeom>
        </p:spPr>
        <p:txBody>
          <a:bodyPr wrap="square">
            <a:spAutoFit/>
          </a:bodyPr>
          <a:lstStyle/>
          <a:p>
            <a:pPr algn="just"/>
            <a:r>
              <a:rPr lang="pt-BR" sz="3600" b="0" dirty="0">
                <a:solidFill>
                  <a:srgbClr val="00B050"/>
                </a:solidFill>
                <a:latin typeface="Gotham HTF Black"/>
              </a:rPr>
              <a:t>Ao Departamento de Regulação Estadual compete:</a:t>
            </a:r>
          </a:p>
          <a:p>
            <a:pPr algn="just"/>
            <a:r>
              <a:rPr lang="pt-BR" sz="3600" b="0" dirty="0">
                <a:solidFill>
                  <a:srgbClr val="00B050"/>
                </a:solidFill>
                <a:latin typeface="Gotham HTF Black"/>
              </a:rPr>
              <a:t>Propor e pactuar a Política Estadual de Regulação Assistencial, considerando necessidade, demanda e serviços de saúde contratados, Estabelecer normas e padrões para funcionamento das Centrais de Regulação sob gestão estadual, Manter contato permanente com complexos reguladores e centrais de regulação sob gestão municipal, com a finalidade de alinhar processos e potencializar resultados;</a:t>
            </a:r>
          </a:p>
          <a:p>
            <a:pPr algn="just"/>
            <a:endParaRPr lang="pt-BR" sz="1600" b="0" dirty="0">
              <a:solidFill>
                <a:srgbClr val="00B050"/>
              </a:solidFill>
              <a:latin typeface="Gotham HTF Black"/>
            </a:endParaRPr>
          </a:p>
          <a:p>
            <a:r>
              <a:rPr lang="pt-BR" sz="4000" b="0" dirty="0">
                <a:solidFill>
                  <a:srgbClr val="C00000"/>
                </a:solidFill>
                <a:latin typeface="Gotham HTF Black"/>
              </a:rPr>
              <a:t>Diretor : Eduardo </a:t>
            </a:r>
            <a:r>
              <a:rPr lang="pt-BR" sz="4000" b="0" dirty="0" err="1">
                <a:solidFill>
                  <a:srgbClr val="C00000"/>
                </a:solidFill>
                <a:latin typeface="Gotham HTF Black"/>
              </a:rPr>
              <a:t>Elsade</a:t>
            </a:r>
            <a:endParaRPr lang="pt-BR" sz="4000" b="0" dirty="0">
              <a:solidFill>
                <a:srgbClr val="C00000"/>
              </a:solidFill>
              <a:latin typeface="Gotham HTF Black"/>
            </a:endParaRPr>
          </a:p>
          <a:p>
            <a:r>
              <a:rPr lang="pt-BR" sz="4000" b="0" dirty="0">
                <a:solidFill>
                  <a:srgbClr val="C00000"/>
                </a:solidFill>
                <a:latin typeface="Gotham HTF Black"/>
              </a:rPr>
              <a:t>Diretora Substituta : Laura </a:t>
            </a:r>
            <a:r>
              <a:rPr lang="pt-BR" sz="4000" b="0" dirty="0" err="1">
                <a:solidFill>
                  <a:srgbClr val="C00000"/>
                </a:solidFill>
                <a:latin typeface="Gotham HTF Black"/>
              </a:rPr>
              <a:t>Sarti</a:t>
            </a:r>
            <a:r>
              <a:rPr lang="pt-BR" sz="4000" b="0" dirty="0">
                <a:solidFill>
                  <a:srgbClr val="C00000"/>
                </a:solidFill>
                <a:latin typeface="Gotham HTF Black"/>
              </a:rPr>
              <a:t> de Oliveira</a:t>
            </a:r>
          </a:p>
          <a:p>
            <a:endParaRPr lang="pt-BR" sz="4000" b="0" dirty="0">
              <a:solidFill>
                <a:srgbClr val="C00000"/>
              </a:solidFill>
              <a:latin typeface="Gotham HTF Black"/>
            </a:endParaRPr>
          </a:p>
          <a:p>
            <a:r>
              <a:rPr lang="pt-BR" sz="4000" b="0" dirty="0">
                <a:solidFill>
                  <a:srgbClr val="00B050"/>
                </a:solidFill>
                <a:latin typeface="Gotham HTF Black"/>
              </a:rPr>
              <a:t>Contato: (51) 3353-3000 </a:t>
            </a:r>
          </a:p>
          <a:p>
            <a:pPr algn="just"/>
            <a:r>
              <a:rPr lang="pt-BR" sz="4000" b="0" dirty="0">
                <a:solidFill>
                  <a:srgbClr val="00B050"/>
                </a:solidFill>
                <a:latin typeface="Gotham HTF Black"/>
              </a:rPr>
              <a:t>Endereço: Av. Bento Gonçalves, 3722, Bairro </a:t>
            </a:r>
            <a:r>
              <a:rPr lang="pt-BR" sz="4000" b="0" dirty="0" err="1">
                <a:solidFill>
                  <a:srgbClr val="00B050"/>
                </a:solidFill>
                <a:latin typeface="Gotham HTF Black"/>
              </a:rPr>
              <a:t>Partenon</a:t>
            </a:r>
            <a:r>
              <a:rPr lang="pt-BR" sz="4000" b="0" dirty="0">
                <a:solidFill>
                  <a:srgbClr val="00B050"/>
                </a:solidFill>
                <a:latin typeface="Gotham HTF Black"/>
              </a:rPr>
              <a:t>, Porto Alegre/RS.</a:t>
            </a:r>
          </a:p>
          <a:p>
            <a:pPr algn="just"/>
            <a:endParaRPr lang="pt-BR" sz="4000" b="0" dirty="0">
              <a:solidFill>
                <a:srgbClr val="00B050"/>
              </a:solidFill>
              <a:latin typeface="Gotham HTF Black"/>
            </a:endParaRPr>
          </a:p>
          <a:p>
            <a:pPr algn="just"/>
            <a:r>
              <a:rPr lang="pt-BR" sz="3200" b="0" dirty="0">
                <a:solidFill>
                  <a:srgbClr val="00B050"/>
                </a:solidFill>
                <a:latin typeface="Gotham HTF Black"/>
              </a:rPr>
              <a:t>- Central Estadual de Regulação Hospitalar (CRH)</a:t>
            </a:r>
          </a:p>
          <a:p>
            <a:pPr algn="just"/>
            <a:r>
              <a:rPr lang="pt-BR" sz="3200" b="0" dirty="0">
                <a:solidFill>
                  <a:srgbClr val="00B050"/>
                </a:solidFill>
                <a:latin typeface="Gotham HTF Black"/>
              </a:rPr>
              <a:t>- Central Estadual de Regulação Ambulatorial (CRA)</a:t>
            </a:r>
          </a:p>
          <a:p>
            <a:pPr algn="just"/>
            <a:r>
              <a:rPr lang="pt-BR" sz="3200" b="0" dirty="0">
                <a:solidFill>
                  <a:srgbClr val="00B050"/>
                </a:solidFill>
                <a:latin typeface="Gotham HTF Black"/>
              </a:rPr>
              <a:t>- Central Estadual de Regulação das Urgências (</a:t>
            </a:r>
            <a:r>
              <a:rPr lang="pt-BR" sz="3200" b="0" dirty="0" err="1">
                <a:solidFill>
                  <a:srgbClr val="00B050"/>
                </a:solidFill>
                <a:latin typeface="Gotham HTF Black"/>
              </a:rPr>
              <a:t>Samu</a:t>
            </a:r>
            <a:r>
              <a:rPr lang="pt-BR" sz="3200" b="0" dirty="0">
                <a:solidFill>
                  <a:srgbClr val="00B050"/>
                </a:solidFill>
                <a:latin typeface="Gotham HTF Black"/>
              </a:rPr>
              <a:t>)</a:t>
            </a:r>
          </a:p>
          <a:p>
            <a:pPr algn="just"/>
            <a:r>
              <a:rPr lang="pt-BR" sz="3200" b="0" dirty="0">
                <a:solidFill>
                  <a:srgbClr val="00B050"/>
                </a:solidFill>
                <a:latin typeface="Gotham HTF Black"/>
              </a:rPr>
              <a:t>- Central de Transplantes (CET/CNCDO)</a:t>
            </a:r>
          </a:p>
          <a:p>
            <a:pPr algn="just"/>
            <a:r>
              <a:rPr lang="pt-BR" sz="3200" b="0" dirty="0">
                <a:solidFill>
                  <a:srgbClr val="00B050"/>
                </a:solidFill>
                <a:latin typeface="Gotham HTF Black"/>
              </a:rPr>
              <a:t>-</a:t>
            </a:r>
            <a:endParaRPr lang="pt-BR" b="0" dirty="0"/>
          </a:p>
        </p:txBody>
      </p:sp>
      <p:sp>
        <p:nvSpPr>
          <p:cNvPr id="4" name="Retângulo 3"/>
          <p:cNvSpPr/>
          <p:nvPr/>
        </p:nvSpPr>
        <p:spPr>
          <a:xfrm>
            <a:off x="1985845" y="906600"/>
            <a:ext cx="20890524" cy="923330"/>
          </a:xfrm>
          <a:prstGeom prst="rect">
            <a:avLst/>
          </a:prstGeom>
        </p:spPr>
        <p:txBody>
          <a:bodyPr wrap="square">
            <a:spAutoFit/>
          </a:bodyPr>
          <a:lstStyle/>
          <a:p>
            <a:pPr>
              <a:lnSpc>
                <a:spcPct val="90000"/>
              </a:lnSpc>
            </a:pPr>
            <a:r>
              <a:rPr lang="pt-BR" sz="6000" b="0" dirty="0">
                <a:solidFill>
                  <a:srgbClr val="FFC000"/>
                </a:solidFill>
                <a:latin typeface="Gotham HTF Black"/>
              </a:rPr>
              <a:t>DEPARTAMENTO DE REGULAÇÃO ESTADUAL</a:t>
            </a:r>
            <a:endParaRPr lang="pt-BR" sz="6000" spc="-1" dirty="0">
              <a:solidFill>
                <a:srgbClr val="FFC000"/>
              </a:solidFill>
              <a:latin typeface="GothamHTF-Black"/>
              <a:cs typeface="GothamHTF-Black"/>
            </a:endParaRPr>
          </a:p>
        </p:txBody>
      </p:sp>
    </p:spTree>
    <p:extLst>
      <p:ext uri="{BB962C8B-B14F-4D97-AF65-F5344CB8AC3E}">
        <p14:creationId xmlns:p14="http://schemas.microsoft.com/office/powerpoint/2010/main" val="313344744"/>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3" name="Retângulo 2"/>
          <p:cNvSpPr/>
          <p:nvPr/>
        </p:nvSpPr>
        <p:spPr>
          <a:xfrm>
            <a:off x="2298906" y="3241218"/>
            <a:ext cx="19870613" cy="6863417"/>
          </a:xfrm>
          <a:prstGeom prst="rect">
            <a:avLst/>
          </a:prstGeom>
        </p:spPr>
        <p:txBody>
          <a:bodyPr wrap="square">
            <a:spAutoFit/>
          </a:bodyPr>
          <a:lstStyle/>
          <a:p>
            <a:pPr algn="just"/>
            <a:r>
              <a:rPr lang="pt-BR" sz="4000" b="0" dirty="0">
                <a:solidFill>
                  <a:srgbClr val="00B050"/>
                </a:solidFill>
                <a:latin typeface="Gotham HTF Black"/>
              </a:rPr>
              <a:t>O Conselho Estadual de Saúde (CES) é um órgão colegiado de caráter permanente, paritário e deliberativo, com funções de formular estratégias, controlar e fiscalizar a execução da política estadual de saúde, inclusive nos aspectos econômicos e financeiros, conforme prevê a Lei 10.097, de 31 de janeiro de 1994.</a:t>
            </a:r>
          </a:p>
          <a:p>
            <a:pPr algn="just"/>
            <a:endParaRPr lang="pt-BR" sz="4000" b="0" dirty="0">
              <a:solidFill>
                <a:srgbClr val="00B050"/>
              </a:solidFill>
              <a:latin typeface="Gotham HTF Black"/>
            </a:endParaRPr>
          </a:p>
          <a:p>
            <a:r>
              <a:rPr lang="pt-BR" sz="4000" b="0" dirty="0">
                <a:solidFill>
                  <a:srgbClr val="C00000"/>
                </a:solidFill>
                <a:latin typeface="Gotham HTF Black"/>
              </a:rPr>
              <a:t>PRESIDENTE: </a:t>
            </a:r>
            <a:r>
              <a:rPr lang="pt-BR" sz="4000" dirty="0">
                <a:solidFill>
                  <a:srgbClr val="C00000"/>
                </a:solidFill>
                <a:latin typeface="Gotham HTF Black"/>
              </a:rPr>
              <a:t>Claudio Augustin</a:t>
            </a:r>
          </a:p>
          <a:p>
            <a:endParaRPr lang="pt-BR" sz="4000" dirty="0">
              <a:solidFill>
                <a:srgbClr val="C00000"/>
              </a:solidFill>
              <a:latin typeface="Gotham HTF Black"/>
            </a:endParaRPr>
          </a:p>
          <a:p>
            <a:r>
              <a:rPr lang="pt-BR" sz="4000" b="0" dirty="0">
                <a:solidFill>
                  <a:srgbClr val="00B050"/>
                </a:solidFill>
                <a:latin typeface="Gotham HTF Black"/>
              </a:rPr>
              <a:t>Fone: (51) 3288-7971 - 3288-5950 / 3288-5992</a:t>
            </a:r>
          </a:p>
          <a:p>
            <a:endParaRPr lang="pt-BR" sz="4000" b="0" dirty="0"/>
          </a:p>
          <a:p>
            <a:pPr algn="just"/>
            <a:endParaRPr lang="pt-BR" sz="4000" b="0" dirty="0">
              <a:solidFill>
                <a:srgbClr val="00B050"/>
              </a:solidFill>
              <a:latin typeface="Gotham HTF Black"/>
            </a:endParaRPr>
          </a:p>
          <a:p>
            <a:pPr algn="just"/>
            <a:r>
              <a:rPr lang="pt-BR" sz="4000" b="0" dirty="0">
                <a:solidFill>
                  <a:srgbClr val="00B050"/>
                </a:solidFill>
                <a:latin typeface="Gotham HTF Black"/>
              </a:rPr>
              <a:t>Endereço: Av. Borges de Medeiros, 1501/9º, Cidade Baixa Porto Alegre/RS</a:t>
            </a:r>
          </a:p>
        </p:txBody>
      </p:sp>
      <p:sp>
        <p:nvSpPr>
          <p:cNvPr id="4" name="Retângulo 3"/>
          <p:cNvSpPr/>
          <p:nvPr/>
        </p:nvSpPr>
        <p:spPr>
          <a:xfrm>
            <a:off x="1985845" y="906600"/>
            <a:ext cx="20890524" cy="923330"/>
          </a:xfrm>
          <a:prstGeom prst="rect">
            <a:avLst/>
          </a:prstGeom>
        </p:spPr>
        <p:txBody>
          <a:bodyPr wrap="square">
            <a:spAutoFit/>
          </a:bodyPr>
          <a:lstStyle/>
          <a:p>
            <a:pPr>
              <a:lnSpc>
                <a:spcPct val="90000"/>
              </a:lnSpc>
            </a:pPr>
            <a:r>
              <a:rPr lang="pt-BR" sz="6000" b="0" dirty="0">
                <a:solidFill>
                  <a:srgbClr val="FFC000"/>
                </a:solidFill>
                <a:latin typeface="Gotham HTF Black"/>
              </a:rPr>
              <a:t>CONSELHO ESTADUAL DE SAÚDE - CES</a:t>
            </a:r>
            <a:endParaRPr lang="pt-BR" sz="6000" spc="-1" dirty="0">
              <a:solidFill>
                <a:srgbClr val="FFC000"/>
              </a:solidFill>
              <a:latin typeface="GothamHTF-Black"/>
              <a:cs typeface="GothamHTF-Black"/>
            </a:endParaRPr>
          </a:p>
        </p:txBody>
      </p:sp>
    </p:spTree>
    <p:extLst>
      <p:ext uri="{BB962C8B-B14F-4D97-AF65-F5344CB8AC3E}">
        <p14:creationId xmlns:p14="http://schemas.microsoft.com/office/powerpoint/2010/main" val="269613220"/>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3" name="Retângulo 2"/>
          <p:cNvSpPr/>
          <p:nvPr/>
        </p:nvSpPr>
        <p:spPr>
          <a:xfrm>
            <a:off x="2474753" y="3522572"/>
            <a:ext cx="17923402" cy="6247864"/>
          </a:xfrm>
          <a:prstGeom prst="rect">
            <a:avLst/>
          </a:prstGeom>
        </p:spPr>
        <p:txBody>
          <a:bodyPr wrap="square">
            <a:spAutoFit/>
          </a:bodyPr>
          <a:lstStyle/>
          <a:p>
            <a:pPr algn="just"/>
            <a:r>
              <a:rPr lang="pt-BR" sz="4000" b="0" dirty="0">
                <a:solidFill>
                  <a:srgbClr val="00B050"/>
                </a:solidFill>
                <a:latin typeface="Gotham HTF Black"/>
              </a:rPr>
              <a:t>Conforme a legislação do SUS, as Comissões </a:t>
            </a:r>
            <a:r>
              <a:rPr lang="pt-BR" sz="4000" b="0" dirty="0" err="1">
                <a:solidFill>
                  <a:srgbClr val="00B050"/>
                </a:solidFill>
                <a:latin typeface="Gotham HTF Black"/>
              </a:rPr>
              <a:t>Intergestores</a:t>
            </a:r>
            <a:r>
              <a:rPr lang="pt-BR" sz="4000" b="0" dirty="0">
                <a:solidFill>
                  <a:srgbClr val="00B050"/>
                </a:solidFill>
                <a:latin typeface="Gotham HTF Black"/>
              </a:rPr>
              <a:t> pactuam a organização e o funcionamento das ações e serviços de saúde integrados em redes de atenção à saúde, sendo as Comissões </a:t>
            </a:r>
            <a:r>
              <a:rPr lang="pt-BR" sz="4000" b="0" dirty="0" err="1">
                <a:solidFill>
                  <a:srgbClr val="00B050"/>
                </a:solidFill>
                <a:latin typeface="Gotham HTF Black"/>
              </a:rPr>
              <a:t>Intergestores</a:t>
            </a:r>
            <a:r>
              <a:rPr lang="pt-BR" sz="4000" b="0" dirty="0">
                <a:solidFill>
                  <a:srgbClr val="00B050"/>
                </a:solidFill>
                <a:latin typeface="Gotham HTF Black"/>
              </a:rPr>
              <a:t> </a:t>
            </a:r>
            <a:r>
              <a:rPr lang="pt-BR" sz="4000" b="0" dirty="0" err="1">
                <a:solidFill>
                  <a:srgbClr val="00B050"/>
                </a:solidFill>
                <a:latin typeface="Gotham HTF Black"/>
              </a:rPr>
              <a:t>Bipartite</a:t>
            </a:r>
            <a:r>
              <a:rPr lang="pt-BR" sz="4000" b="0" dirty="0">
                <a:solidFill>
                  <a:srgbClr val="00B050"/>
                </a:solidFill>
                <a:latin typeface="Gotham HTF Black"/>
              </a:rPr>
              <a:t> (CIB), no âmbito dos estados, vinculadas às Secretarias Estaduais de Saúde para efeitos administrativos e operacionais.</a:t>
            </a:r>
          </a:p>
          <a:p>
            <a:pPr algn="just"/>
            <a:endParaRPr lang="pt-BR" sz="4000" b="0" dirty="0">
              <a:solidFill>
                <a:srgbClr val="00B050"/>
              </a:solidFill>
              <a:latin typeface="Gotham HTF Black"/>
            </a:endParaRPr>
          </a:p>
          <a:p>
            <a:r>
              <a:rPr lang="pt-BR" sz="4000" b="0" dirty="0">
                <a:solidFill>
                  <a:srgbClr val="C00000"/>
                </a:solidFill>
                <a:latin typeface="Gotham HTF Black"/>
              </a:rPr>
              <a:t>Presidente: ARITA BERGMANN</a:t>
            </a:r>
          </a:p>
          <a:p>
            <a:endParaRPr lang="pt-BR" sz="4000" b="0" dirty="0">
              <a:solidFill>
                <a:srgbClr val="C00000"/>
              </a:solidFill>
              <a:latin typeface="Gotham HTF Black"/>
            </a:endParaRPr>
          </a:p>
          <a:p>
            <a:pPr algn="just"/>
            <a:r>
              <a:rPr lang="pt-BR" sz="4000" b="0" dirty="0">
                <a:solidFill>
                  <a:srgbClr val="00B050"/>
                </a:solidFill>
                <a:latin typeface="Gotham HTF Black"/>
              </a:rPr>
              <a:t>Contato: bipartite@saude.rs.gov.br</a:t>
            </a:r>
          </a:p>
          <a:p>
            <a:pPr algn="just"/>
            <a:r>
              <a:rPr lang="pt-BR" sz="4000" b="0" dirty="0">
                <a:solidFill>
                  <a:srgbClr val="00B050"/>
                </a:solidFill>
                <a:latin typeface="Gotham HTF Black"/>
              </a:rPr>
              <a:t>Fone: (51) 3288-5837</a:t>
            </a:r>
          </a:p>
        </p:txBody>
      </p:sp>
      <p:sp>
        <p:nvSpPr>
          <p:cNvPr id="4" name="Retângulo 3"/>
          <p:cNvSpPr/>
          <p:nvPr/>
        </p:nvSpPr>
        <p:spPr>
          <a:xfrm>
            <a:off x="1968261" y="1253454"/>
            <a:ext cx="20890524" cy="1015663"/>
          </a:xfrm>
          <a:prstGeom prst="rect">
            <a:avLst/>
          </a:prstGeom>
        </p:spPr>
        <p:txBody>
          <a:bodyPr wrap="square">
            <a:spAutoFit/>
          </a:bodyPr>
          <a:lstStyle/>
          <a:p>
            <a:r>
              <a:rPr lang="pt-BR" sz="6000" b="0" dirty="0">
                <a:solidFill>
                  <a:srgbClr val="FFC000"/>
                </a:solidFill>
                <a:latin typeface="Gotham HTF Black"/>
              </a:rPr>
              <a:t>Comissão </a:t>
            </a:r>
            <a:r>
              <a:rPr lang="pt-BR" sz="6000" b="0" dirty="0" err="1">
                <a:solidFill>
                  <a:srgbClr val="FFC000"/>
                </a:solidFill>
                <a:latin typeface="Gotham HTF Black"/>
              </a:rPr>
              <a:t>Intergestores</a:t>
            </a:r>
            <a:r>
              <a:rPr lang="pt-BR" sz="6000" b="0" dirty="0">
                <a:solidFill>
                  <a:srgbClr val="FFC000"/>
                </a:solidFill>
                <a:latin typeface="Gotham HTF Black"/>
              </a:rPr>
              <a:t> </a:t>
            </a:r>
            <a:r>
              <a:rPr lang="pt-BR" sz="6000" b="0" dirty="0" err="1">
                <a:solidFill>
                  <a:srgbClr val="FFC000"/>
                </a:solidFill>
                <a:latin typeface="Gotham HTF Black"/>
              </a:rPr>
              <a:t>Bipartite</a:t>
            </a:r>
            <a:r>
              <a:rPr lang="pt-BR" sz="6000" b="0" dirty="0">
                <a:solidFill>
                  <a:srgbClr val="FFC000"/>
                </a:solidFill>
                <a:latin typeface="Gotham HTF Black"/>
              </a:rPr>
              <a:t> - CIB</a:t>
            </a:r>
          </a:p>
        </p:txBody>
      </p:sp>
    </p:spTree>
    <p:extLst>
      <p:ext uri="{BB962C8B-B14F-4D97-AF65-F5344CB8AC3E}">
        <p14:creationId xmlns:p14="http://schemas.microsoft.com/office/powerpoint/2010/main" val="3782824656"/>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6" name="AutoShape 2" descr="O novo coronavírus tem capacidade de afetar o cérebro? - PEBMED"/>
          <p:cNvSpPr>
            <a:spLocks noChangeAspect="1" noChangeArrowheads="1"/>
          </p:cNvSpPr>
          <p:nvPr/>
        </p:nvSpPr>
        <p:spPr bwMode="auto">
          <a:xfrm>
            <a:off x="155574" y="-144463"/>
            <a:ext cx="6915785" cy="69158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Retângulo 7">
            <a:extLst>
              <a:ext uri="{FF2B5EF4-FFF2-40B4-BE49-F238E27FC236}">
                <a16:creationId xmlns:a16="http://schemas.microsoft.com/office/drawing/2014/main" id="{207B89E7-3D39-4DB7-8AF2-C2123BB62957}"/>
              </a:ext>
            </a:extLst>
          </p:cNvPr>
          <p:cNvSpPr/>
          <p:nvPr/>
        </p:nvSpPr>
        <p:spPr>
          <a:xfrm>
            <a:off x="3577991" y="10651392"/>
            <a:ext cx="13452231" cy="743280"/>
          </a:xfrm>
          <a:prstGeom prst="rect">
            <a:avLst/>
          </a:prstGeom>
        </p:spPr>
        <p:txBody>
          <a:bodyPr wrap="square" lIns="91440" tIns="45720" rIns="91440" bIns="45720" anchor="t">
            <a:spAutoFit/>
          </a:bodyPr>
          <a:lstStyle/>
          <a:p>
            <a:pPr algn="l" defTabSz="1828800" hangingPunct="1">
              <a:lnSpc>
                <a:spcPct val="90000"/>
              </a:lnSpc>
              <a:spcBef>
                <a:spcPct val="0"/>
              </a:spcBef>
              <a:spcAft>
                <a:spcPts val="1200"/>
              </a:spcAft>
              <a:defRPr/>
            </a:pPr>
            <a:r>
              <a:rPr lang="pt-BR" sz="4700" b="0" spc="1800" dirty="0">
                <a:solidFill>
                  <a:srgbClr val="659469"/>
                </a:solidFill>
                <a:latin typeface="Open Sans Light"/>
              </a:rPr>
              <a:t>AÇÕES COVID-19</a:t>
            </a:r>
          </a:p>
        </p:txBody>
      </p:sp>
      <p:pic>
        <p:nvPicPr>
          <p:cNvPr id="3" name="Gráfico 2" descr="Covid-19 estrutura de tópicos">
            <a:extLst>
              <a:ext uri="{FF2B5EF4-FFF2-40B4-BE49-F238E27FC236}">
                <a16:creationId xmlns:a16="http://schemas.microsoft.com/office/drawing/2014/main" id="{EF34AAF0-FECC-4692-AC30-722D6F440F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577991" y="7747515"/>
            <a:ext cx="2529840" cy="2529840"/>
          </a:xfrm>
          <a:prstGeom prst="rect">
            <a:avLst/>
          </a:prstGeom>
        </p:spPr>
      </p:pic>
    </p:spTree>
    <p:extLst>
      <p:ext uri="{BB962C8B-B14F-4D97-AF65-F5344CB8AC3E}">
        <p14:creationId xmlns:p14="http://schemas.microsoft.com/office/powerpoint/2010/main" val="289347879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tângulo 34">
            <a:extLst>
              <a:ext uri="{FF2B5EF4-FFF2-40B4-BE49-F238E27FC236}">
                <a16:creationId xmlns:a16="http://schemas.microsoft.com/office/drawing/2014/main" id="{F0CE1759-AA6B-4365-B82E-8D34B2D2826E}"/>
              </a:ext>
            </a:extLst>
          </p:cNvPr>
          <p:cNvSpPr/>
          <p:nvPr/>
        </p:nvSpPr>
        <p:spPr>
          <a:xfrm>
            <a:off x="0" y="6489600"/>
            <a:ext cx="24383520" cy="59272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000"/>
          </a:p>
        </p:txBody>
      </p:sp>
      <p:sp>
        <p:nvSpPr>
          <p:cNvPr id="19" name="CaixaDeTexto 18">
            <a:extLst>
              <a:ext uri="{FF2B5EF4-FFF2-40B4-BE49-F238E27FC236}">
                <a16:creationId xmlns:a16="http://schemas.microsoft.com/office/drawing/2014/main" id="{1393E72B-9720-4A08-BE44-892449F05D7D}"/>
              </a:ext>
            </a:extLst>
          </p:cNvPr>
          <p:cNvSpPr txBox="1"/>
          <p:nvPr/>
        </p:nvSpPr>
        <p:spPr>
          <a:xfrm>
            <a:off x="1375828" y="2755825"/>
            <a:ext cx="13753772" cy="2062296"/>
          </a:xfrm>
          <a:prstGeom prst="rect">
            <a:avLst/>
          </a:prstGeom>
          <a:noFill/>
        </p:spPr>
        <p:txBody>
          <a:bodyPr wrap="square" rtlCol="0">
            <a:spAutoFit/>
          </a:bodyPr>
          <a:lstStyle/>
          <a:p>
            <a:r>
              <a:rPr lang="pt-BR" sz="4267" dirty="0">
                <a:solidFill>
                  <a:schemeClr val="tx1">
                    <a:lumMod val="75000"/>
                    <a:lumOff val="25000"/>
                  </a:schemeClr>
                </a:solidFill>
                <a:latin typeface="Segoe UI" panose="020B0502040204020203" pitchFamily="34" charset="0"/>
                <a:cs typeface="Segoe UI" panose="020B0502040204020203" pitchFamily="34" charset="0"/>
              </a:rPr>
              <a:t>Estratégia mista, modulada e pactuada, para equilibrar prioridade à </a:t>
            </a:r>
            <a:r>
              <a:rPr lang="pt-BR" sz="4267" dirty="0">
                <a:solidFill>
                  <a:srgbClr val="169E98"/>
                </a:solidFill>
                <a:latin typeface="Segoe UI" panose="020B0502040204020203" pitchFamily="34" charset="0"/>
                <a:cs typeface="Segoe UI" panose="020B0502040204020203" pitchFamily="34" charset="0"/>
              </a:rPr>
              <a:t>VIDA </a:t>
            </a:r>
            <a:r>
              <a:rPr lang="en-US" sz="4267" dirty="0">
                <a:solidFill>
                  <a:schemeClr val="tx1">
                    <a:lumMod val="75000"/>
                    <a:lumOff val="25000"/>
                  </a:schemeClr>
                </a:solidFill>
                <a:latin typeface="Segoe UI" panose="020B0502040204020203" pitchFamily="34" charset="0"/>
                <a:cs typeface="Segoe UI" panose="020B0502040204020203" pitchFamily="34" charset="0"/>
              </a:rPr>
              <a:t>c</a:t>
            </a:r>
            <a:r>
              <a:rPr lang="pt-BR" sz="4267" dirty="0">
                <a:solidFill>
                  <a:schemeClr val="tx1">
                    <a:lumMod val="75000"/>
                    <a:lumOff val="25000"/>
                  </a:schemeClr>
                </a:solidFill>
                <a:latin typeface="Segoe UI" panose="020B0502040204020203" pitchFamily="34" charset="0"/>
                <a:cs typeface="Segoe UI" panose="020B0502040204020203" pitchFamily="34" charset="0"/>
              </a:rPr>
              <a:t>om </a:t>
            </a:r>
            <a:r>
              <a:rPr lang="en-US" sz="4267" dirty="0" err="1">
                <a:solidFill>
                  <a:schemeClr val="tx1">
                    <a:lumMod val="75000"/>
                    <a:lumOff val="25000"/>
                  </a:schemeClr>
                </a:solidFill>
                <a:latin typeface="Segoe UI" panose="020B0502040204020203" pitchFamily="34" charset="0"/>
                <a:cs typeface="Segoe UI" panose="020B0502040204020203" pitchFamily="34" charset="0"/>
              </a:rPr>
              <a:t>retomada</a:t>
            </a:r>
            <a:r>
              <a:rPr lang="en-US" sz="4267" dirty="0">
                <a:solidFill>
                  <a:schemeClr val="tx1">
                    <a:lumMod val="75000"/>
                    <a:lumOff val="25000"/>
                  </a:schemeClr>
                </a:solidFill>
                <a:latin typeface="Segoe UI" panose="020B0502040204020203" pitchFamily="34" charset="0"/>
                <a:cs typeface="Segoe UI" panose="020B0502040204020203" pitchFamily="34" charset="0"/>
              </a:rPr>
              <a:t> </a:t>
            </a:r>
            <a:r>
              <a:rPr lang="en-US" sz="4267" dirty="0">
                <a:solidFill>
                  <a:srgbClr val="169E98"/>
                </a:solidFill>
                <a:latin typeface="Segoe UI" panose="020B0502040204020203" pitchFamily="34" charset="0"/>
                <a:cs typeface="Segoe UI" panose="020B0502040204020203" pitchFamily="34" charset="0"/>
              </a:rPr>
              <a:t>ECONÔMICA</a:t>
            </a:r>
          </a:p>
        </p:txBody>
      </p:sp>
      <p:sp>
        <p:nvSpPr>
          <p:cNvPr id="21" name="CaixaDeTexto 3">
            <a:extLst>
              <a:ext uri="{FF2B5EF4-FFF2-40B4-BE49-F238E27FC236}">
                <a16:creationId xmlns:a16="http://schemas.microsoft.com/office/drawing/2014/main" id="{A6853C9F-B4B5-4265-B78C-3F48ADC5656D}"/>
              </a:ext>
            </a:extLst>
          </p:cNvPr>
          <p:cNvSpPr txBox="1"/>
          <p:nvPr/>
        </p:nvSpPr>
        <p:spPr>
          <a:xfrm>
            <a:off x="15129600" y="2433787"/>
            <a:ext cx="8821333" cy="2308324"/>
          </a:xfrm>
          <a:prstGeom prst="rect">
            <a:avLst/>
          </a:prstGeom>
          <a:noFill/>
        </p:spPr>
        <p:txBody>
          <a:bodyPr wrap="square" rtlCol="0">
            <a:spAutoFit/>
          </a:bodyPr>
          <a:lstStyle/>
          <a:p>
            <a:r>
              <a:rPr lang="x-none" sz="4800" i="1" dirty="0">
                <a:solidFill>
                  <a:srgbClr val="169E98"/>
                </a:solidFill>
                <a:latin typeface="Segoe UI" panose="020B0502040204020203" pitchFamily="34" charset="0"/>
                <a:cs typeface="Segoe UI" panose="020B0502040204020203" pitchFamily="34" charset="0"/>
              </a:rPr>
              <a:t>Não é flexibilização aleatória</a:t>
            </a:r>
          </a:p>
          <a:p>
            <a:r>
              <a:rPr lang="x-none" sz="4800" i="1" dirty="0">
                <a:solidFill>
                  <a:srgbClr val="169E98"/>
                </a:solidFill>
                <a:latin typeface="Segoe UI" panose="020B0502040204020203" pitchFamily="34" charset="0"/>
                <a:cs typeface="Segoe UI" panose="020B0502040204020203" pitchFamily="34" charset="0"/>
              </a:rPr>
              <a:t>Não é abertura desordenada</a:t>
            </a:r>
          </a:p>
          <a:p>
            <a:r>
              <a:rPr lang="x-none" sz="4800" i="1" dirty="0">
                <a:solidFill>
                  <a:srgbClr val="169E98"/>
                </a:solidFill>
                <a:latin typeface="Segoe UI" panose="020B0502040204020203" pitchFamily="34" charset="0"/>
                <a:cs typeface="Segoe UI" panose="020B0502040204020203" pitchFamily="34" charset="0"/>
              </a:rPr>
              <a:t>Não é volta à normalidade</a:t>
            </a:r>
            <a:endParaRPr lang="en-US" sz="4800" i="1" dirty="0">
              <a:solidFill>
                <a:srgbClr val="169E98"/>
              </a:solidFill>
              <a:latin typeface="Segoe UI" panose="020B0502040204020203" pitchFamily="34" charset="0"/>
              <a:cs typeface="Segoe UI" panose="020B0502040204020203" pitchFamily="34" charset="0"/>
            </a:endParaRPr>
          </a:p>
        </p:txBody>
      </p:sp>
      <p:sp>
        <p:nvSpPr>
          <p:cNvPr id="23" name="CaixaDeTexto 3">
            <a:extLst>
              <a:ext uri="{FF2B5EF4-FFF2-40B4-BE49-F238E27FC236}">
                <a16:creationId xmlns:a16="http://schemas.microsoft.com/office/drawing/2014/main" id="{1B7C8726-29A0-4FA6-9E30-3657B90BDE12}"/>
              </a:ext>
            </a:extLst>
          </p:cNvPr>
          <p:cNvSpPr txBox="1"/>
          <p:nvPr/>
        </p:nvSpPr>
        <p:spPr>
          <a:xfrm>
            <a:off x="2468442" y="7115751"/>
            <a:ext cx="17659000" cy="5598969"/>
          </a:xfrm>
          <a:prstGeom prst="rect">
            <a:avLst/>
          </a:prstGeom>
          <a:noFill/>
        </p:spPr>
        <p:txBody>
          <a:bodyPr wrap="none" rtlCol="0">
            <a:spAutoFit/>
          </a:bodyPr>
          <a:lstStyle/>
          <a:p>
            <a:pPr marL="711209" indent="-711209">
              <a:spcBef>
                <a:spcPts val="533"/>
              </a:spcBef>
              <a:spcAft>
                <a:spcPts val="533"/>
              </a:spcAft>
              <a:buClr>
                <a:srgbClr val="169E98"/>
              </a:buClr>
              <a:buAutoNum type="arabicPeriod"/>
            </a:pPr>
            <a:r>
              <a:rPr lang="en-US" sz="4000" dirty="0" err="1">
                <a:solidFill>
                  <a:schemeClr val="tx1">
                    <a:lumMod val="75000"/>
                    <a:lumOff val="25000"/>
                  </a:schemeClr>
                </a:solidFill>
                <a:latin typeface="Segoe UI" panose="020B0502040204020203" pitchFamily="34" charset="0"/>
                <a:cs typeface="Segoe UI" panose="020B0502040204020203" pitchFamily="34" charset="0"/>
              </a:rPr>
              <a:t>Evitar</a:t>
            </a:r>
            <a:r>
              <a:rPr lang="en-US" sz="4000" dirty="0">
                <a:solidFill>
                  <a:schemeClr val="tx1">
                    <a:lumMod val="75000"/>
                    <a:lumOff val="25000"/>
                  </a:schemeClr>
                </a:solidFill>
                <a:latin typeface="Segoe UI" panose="020B0502040204020203" pitchFamily="34" charset="0"/>
                <a:cs typeface="Segoe UI" panose="020B0502040204020203" pitchFamily="34" charset="0"/>
              </a:rPr>
              <a:t> o </a:t>
            </a:r>
            <a:r>
              <a:rPr lang="en-US" sz="4000" dirty="0" err="1">
                <a:solidFill>
                  <a:schemeClr val="tx1">
                    <a:lumMod val="75000"/>
                    <a:lumOff val="25000"/>
                  </a:schemeClr>
                </a:solidFill>
                <a:latin typeface="Segoe UI" panose="020B0502040204020203" pitchFamily="34" charset="0"/>
                <a:cs typeface="Segoe UI" panose="020B0502040204020203" pitchFamily="34" charset="0"/>
              </a:rPr>
              <a:t>pior</a:t>
            </a:r>
            <a:r>
              <a:rPr lang="en-US" sz="4000" dirty="0">
                <a:solidFill>
                  <a:schemeClr val="tx1">
                    <a:lumMod val="75000"/>
                    <a:lumOff val="25000"/>
                  </a:schemeClr>
                </a:solidFill>
                <a:latin typeface="Segoe UI" panose="020B0502040204020203" pitchFamily="34" charset="0"/>
                <a:cs typeface="Segoe UI" panose="020B0502040204020203" pitchFamily="34" charset="0"/>
              </a:rPr>
              <a:t> – </a:t>
            </a:r>
            <a:r>
              <a:rPr lang="en-US" sz="4000" dirty="0" err="1">
                <a:solidFill>
                  <a:schemeClr val="tx1">
                    <a:lumMod val="75000"/>
                    <a:lumOff val="25000"/>
                  </a:schemeClr>
                </a:solidFill>
                <a:latin typeface="Segoe UI" panose="020B0502040204020203" pitchFamily="34" charset="0"/>
                <a:cs typeface="Segoe UI" panose="020B0502040204020203" pitchFamily="34" charset="0"/>
              </a:rPr>
              <a:t>começar</a:t>
            </a:r>
            <a:r>
              <a:rPr lang="en-US" sz="4000" dirty="0">
                <a:solidFill>
                  <a:schemeClr val="tx1">
                    <a:lumMod val="75000"/>
                    <a:lumOff val="25000"/>
                  </a:schemeClr>
                </a:solidFill>
                <a:latin typeface="Segoe UI" panose="020B0502040204020203" pitchFamily="34" charset="0"/>
                <a:cs typeface="Segoe UI" panose="020B0502040204020203" pitchFamily="34" charset="0"/>
              </a:rPr>
              <a:t> </a:t>
            </a:r>
            <a:r>
              <a:rPr lang="en-US" sz="4000" dirty="0" err="1">
                <a:solidFill>
                  <a:schemeClr val="tx1">
                    <a:lumMod val="75000"/>
                    <a:lumOff val="25000"/>
                  </a:schemeClr>
                </a:solidFill>
                <a:latin typeface="Segoe UI" panose="020B0502040204020203" pitchFamily="34" charset="0"/>
                <a:cs typeface="Segoe UI" panose="020B0502040204020203" pitchFamily="34" charset="0"/>
              </a:rPr>
              <a:t>cedo</a:t>
            </a:r>
            <a:r>
              <a:rPr lang="en-US" sz="4000" dirty="0">
                <a:solidFill>
                  <a:schemeClr val="tx1">
                    <a:lumMod val="75000"/>
                    <a:lumOff val="25000"/>
                  </a:schemeClr>
                </a:solidFill>
                <a:latin typeface="Segoe UI" panose="020B0502040204020203" pitchFamily="34" charset="0"/>
                <a:cs typeface="Segoe UI" panose="020B0502040204020203" pitchFamily="34" charset="0"/>
              </a:rPr>
              <a:t>. </a:t>
            </a:r>
            <a:r>
              <a:rPr lang="en-US" sz="4000" dirty="0">
                <a:solidFill>
                  <a:srgbClr val="169E98"/>
                </a:solidFill>
                <a:latin typeface="Segoe UI" panose="020B0502040204020203" pitchFamily="34" charset="0"/>
                <a:cs typeface="Segoe UI" panose="020B0502040204020203" pitchFamily="34" charset="0"/>
              </a:rPr>
              <a:t>FOCO NA VIDA</a:t>
            </a:r>
            <a:r>
              <a:rPr lang="en-US" sz="4000" dirty="0">
                <a:solidFill>
                  <a:schemeClr val="tx1">
                    <a:lumMod val="75000"/>
                    <a:lumOff val="25000"/>
                  </a:schemeClr>
                </a:solidFill>
                <a:latin typeface="Segoe UI" panose="020B0502040204020203" pitchFamily="34" charset="0"/>
                <a:cs typeface="Segoe UI" panose="020B0502040204020203" pitchFamily="34" charset="0"/>
              </a:rPr>
              <a:t>.</a:t>
            </a:r>
          </a:p>
          <a:p>
            <a:pPr marL="711209" indent="-711209">
              <a:spcBef>
                <a:spcPts val="533"/>
              </a:spcBef>
              <a:spcAft>
                <a:spcPts val="533"/>
              </a:spcAft>
              <a:buClr>
                <a:srgbClr val="169E98"/>
              </a:buClr>
              <a:buAutoNum type="arabicPeriod"/>
            </a:pPr>
            <a:r>
              <a:rPr lang="en-US" sz="4000" dirty="0" err="1">
                <a:solidFill>
                  <a:schemeClr val="tx1">
                    <a:lumMod val="75000"/>
                    <a:lumOff val="25000"/>
                  </a:schemeClr>
                </a:solidFill>
                <a:latin typeface="Segoe UI" panose="020B0502040204020203" pitchFamily="34" charset="0"/>
                <a:cs typeface="Segoe UI" panose="020B0502040204020203" pitchFamily="34" charset="0"/>
              </a:rPr>
              <a:t>Baseada</a:t>
            </a:r>
            <a:r>
              <a:rPr lang="en-US" sz="4000" dirty="0">
                <a:solidFill>
                  <a:schemeClr val="tx1">
                    <a:lumMod val="75000"/>
                    <a:lumOff val="25000"/>
                  </a:schemeClr>
                </a:solidFill>
                <a:latin typeface="Segoe UI" panose="020B0502040204020203" pitchFamily="34" charset="0"/>
                <a:cs typeface="Segoe UI" panose="020B0502040204020203" pitchFamily="34" charset="0"/>
              </a:rPr>
              <a:t> </a:t>
            </a:r>
            <a:r>
              <a:rPr lang="en-US" sz="4000" dirty="0" err="1">
                <a:solidFill>
                  <a:schemeClr val="tx1">
                    <a:lumMod val="75000"/>
                    <a:lumOff val="25000"/>
                  </a:schemeClr>
                </a:solidFill>
                <a:latin typeface="Segoe UI" panose="020B0502040204020203" pitchFamily="34" charset="0"/>
                <a:cs typeface="Segoe UI" panose="020B0502040204020203" pitchFamily="34" charset="0"/>
              </a:rPr>
              <a:t>em</a:t>
            </a:r>
            <a:r>
              <a:rPr lang="en-US" sz="4000" dirty="0">
                <a:solidFill>
                  <a:schemeClr val="tx1">
                    <a:lumMod val="75000"/>
                    <a:lumOff val="25000"/>
                  </a:schemeClr>
                </a:solidFill>
                <a:latin typeface="Segoe UI" panose="020B0502040204020203" pitchFamily="34" charset="0"/>
                <a:cs typeface="Segoe UI" panose="020B0502040204020203" pitchFamily="34" charset="0"/>
              </a:rPr>
              <a:t> dados – </a:t>
            </a:r>
            <a:r>
              <a:rPr lang="en-US" sz="4000" dirty="0" err="1">
                <a:solidFill>
                  <a:schemeClr val="tx1">
                    <a:lumMod val="75000"/>
                    <a:lumOff val="25000"/>
                  </a:schemeClr>
                </a:solidFill>
                <a:latin typeface="Segoe UI" panose="020B0502040204020203" pitchFamily="34" charset="0"/>
                <a:cs typeface="Segoe UI" panose="020B0502040204020203" pitchFamily="34" charset="0"/>
              </a:rPr>
              <a:t>sistemas</a:t>
            </a:r>
            <a:r>
              <a:rPr lang="en-US" sz="4000" dirty="0">
                <a:solidFill>
                  <a:schemeClr val="tx1">
                    <a:lumMod val="75000"/>
                    <a:lumOff val="25000"/>
                  </a:schemeClr>
                </a:solidFill>
                <a:latin typeface="Segoe UI" panose="020B0502040204020203" pitchFamily="34" charset="0"/>
                <a:cs typeface="Segoe UI" panose="020B0502040204020203" pitchFamily="34" charset="0"/>
              </a:rPr>
              <a:t>, </a:t>
            </a:r>
            <a:r>
              <a:rPr lang="en-US" sz="4000" dirty="0" err="1">
                <a:solidFill>
                  <a:schemeClr val="tx1">
                    <a:lumMod val="75000"/>
                    <a:lumOff val="25000"/>
                  </a:schemeClr>
                </a:solidFill>
                <a:latin typeface="Segoe UI" panose="020B0502040204020203" pitchFamily="34" charset="0"/>
                <a:cs typeface="Segoe UI" panose="020B0502040204020203" pitchFamily="34" charset="0"/>
              </a:rPr>
              <a:t>monitoramento</a:t>
            </a:r>
            <a:r>
              <a:rPr lang="en-US" sz="4000" dirty="0">
                <a:solidFill>
                  <a:schemeClr val="tx1">
                    <a:lumMod val="75000"/>
                    <a:lumOff val="25000"/>
                  </a:schemeClr>
                </a:solidFill>
                <a:latin typeface="Segoe UI" panose="020B0502040204020203" pitchFamily="34" charset="0"/>
                <a:cs typeface="Segoe UI" panose="020B0502040204020203" pitchFamily="34" charset="0"/>
              </a:rPr>
              <a:t> e </a:t>
            </a:r>
            <a:r>
              <a:rPr lang="en-US" sz="4000" dirty="0" err="1">
                <a:solidFill>
                  <a:schemeClr val="tx1">
                    <a:lumMod val="75000"/>
                    <a:lumOff val="25000"/>
                  </a:schemeClr>
                </a:solidFill>
                <a:latin typeface="Segoe UI" panose="020B0502040204020203" pitchFamily="34" charset="0"/>
                <a:cs typeface="Segoe UI" panose="020B0502040204020203" pitchFamily="34" charset="0"/>
              </a:rPr>
              <a:t>projeções</a:t>
            </a:r>
            <a:endParaRPr lang="en-US" sz="4000" dirty="0">
              <a:solidFill>
                <a:schemeClr val="tx1">
                  <a:lumMod val="75000"/>
                  <a:lumOff val="25000"/>
                </a:schemeClr>
              </a:solidFill>
              <a:latin typeface="Segoe UI" panose="020B0502040204020203" pitchFamily="34" charset="0"/>
              <a:cs typeface="Segoe UI" panose="020B0502040204020203" pitchFamily="34" charset="0"/>
            </a:endParaRPr>
          </a:p>
          <a:p>
            <a:pPr marL="711209" indent="-711209">
              <a:spcBef>
                <a:spcPts val="533"/>
              </a:spcBef>
              <a:spcAft>
                <a:spcPts val="533"/>
              </a:spcAft>
              <a:buClr>
                <a:srgbClr val="169E98"/>
              </a:buClr>
              <a:buAutoNum type="arabicPeriod"/>
            </a:pPr>
            <a:r>
              <a:rPr lang="en-US" sz="4000" dirty="0">
                <a:solidFill>
                  <a:schemeClr val="tx1">
                    <a:lumMod val="75000"/>
                    <a:lumOff val="25000"/>
                  </a:schemeClr>
                </a:solidFill>
                <a:latin typeface="Segoe UI" panose="020B0502040204020203" pitchFamily="34" charset="0"/>
                <a:cs typeface="Segoe UI" panose="020B0502040204020203" pitchFamily="34" charset="0"/>
              </a:rPr>
              <a:t>Sistema de </a:t>
            </a:r>
            <a:r>
              <a:rPr lang="en-US" sz="4000" dirty="0" err="1">
                <a:solidFill>
                  <a:schemeClr val="tx1">
                    <a:lumMod val="75000"/>
                    <a:lumOff val="25000"/>
                  </a:schemeClr>
                </a:solidFill>
                <a:latin typeface="Segoe UI" panose="020B0502040204020203" pitchFamily="34" charset="0"/>
                <a:cs typeface="Segoe UI" panose="020B0502040204020203" pitchFamily="34" charset="0"/>
              </a:rPr>
              <a:t>alerta</a:t>
            </a:r>
            <a:r>
              <a:rPr lang="en-US" sz="4000" dirty="0">
                <a:solidFill>
                  <a:schemeClr val="tx1">
                    <a:lumMod val="75000"/>
                    <a:lumOff val="25000"/>
                  </a:schemeClr>
                </a:solidFill>
                <a:latin typeface="Segoe UI" panose="020B0502040204020203" pitchFamily="34" charset="0"/>
                <a:cs typeface="Segoe UI" panose="020B0502040204020203" pitchFamily="34" charset="0"/>
              </a:rPr>
              <a:t> – </a:t>
            </a:r>
            <a:r>
              <a:rPr lang="en-US" sz="4000" dirty="0" err="1">
                <a:solidFill>
                  <a:schemeClr val="tx1">
                    <a:lumMod val="75000"/>
                    <a:lumOff val="25000"/>
                  </a:schemeClr>
                </a:solidFill>
                <a:latin typeface="Segoe UI" panose="020B0502040204020203" pitchFamily="34" charset="0"/>
                <a:cs typeface="Segoe UI" panose="020B0502040204020203" pitchFamily="34" charset="0"/>
              </a:rPr>
              <a:t>bandeiras</a:t>
            </a:r>
            <a:r>
              <a:rPr lang="en-US" sz="4000" dirty="0">
                <a:solidFill>
                  <a:schemeClr val="tx1">
                    <a:lumMod val="75000"/>
                    <a:lumOff val="25000"/>
                  </a:schemeClr>
                </a:solidFill>
                <a:latin typeface="Segoe UI" panose="020B0502040204020203" pitchFamily="34" charset="0"/>
                <a:cs typeface="Segoe UI" panose="020B0502040204020203" pitchFamily="34" charset="0"/>
              </a:rPr>
              <a:t> de </a:t>
            </a:r>
            <a:r>
              <a:rPr lang="en-US" sz="4000" dirty="0" err="1">
                <a:solidFill>
                  <a:schemeClr val="tx1">
                    <a:lumMod val="75000"/>
                    <a:lumOff val="25000"/>
                  </a:schemeClr>
                </a:solidFill>
                <a:latin typeface="Segoe UI" panose="020B0502040204020203" pitchFamily="34" charset="0"/>
                <a:cs typeface="Segoe UI" panose="020B0502040204020203" pitchFamily="34" charset="0"/>
              </a:rPr>
              <a:t>risco</a:t>
            </a:r>
            <a:r>
              <a:rPr lang="en-US" sz="4000" dirty="0">
                <a:solidFill>
                  <a:schemeClr val="tx1">
                    <a:lumMod val="75000"/>
                    <a:lumOff val="25000"/>
                  </a:schemeClr>
                </a:solidFill>
                <a:latin typeface="Segoe UI" panose="020B0502040204020203" pitchFamily="34" charset="0"/>
                <a:cs typeface="Segoe UI" panose="020B0502040204020203" pitchFamily="34" charset="0"/>
              </a:rPr>
              <a:t> </a:t>
            </a:r>
          </a:p>
          <a:p>
            <a:pPr marL="711209" indent="-711209">
              <a:spcBef>
                <a:spcPts val="533"/>
              </a:spcBef>
              <a:spcAft>
                <a:spcPts val="533"/>
              </a:spcAft>
              <a:buClr>
                <a:srgbClr val="169E98"/>
              </a:buClr>
              <a:buAutoNum type="arabicPeriod"/>
            </a:pPr>
            <a:r>
              <a:rPr lang="en-US" sz="4000" dirty="0" err="1">
                <a:solidFill>
                  <a:schemeClr val="tx1">
                    <a:lumMod val="75000"/>
                    <a:lumOff val="25000"/>
                  </a:schemeClr>
                </a:solidFill>
                <a:latin typeface="Segoe UI" panose="020B0502040204020203" pitchFamily="34" charset="0"/>
                <a:cs typeface="Segoe UI" panose="020B0502040204020203" pitchFamily="34" charset="0"/>
              </a:rPr>
              <a:t>Ponderação</a:t>
            </a:r>
            <a:r>
              <a:rPr lang="en-US" sz="4000" dirty="0">
                <a:solidFill>
                  <a:schemeClr val="tx1">
                    <a:lumMod val="75000"/>
                    <a:lumOff val="25000"/>
                  </a:schemeClr>
                </a:solidFill>
                <a:latin typeface="Segoe UI" panose="020B0502040204020203" pitchFamily="34" charset="0"/>
                <a:cs typeface="Segoe UI" panose="020B0502040204020203" pitchFamily="34" charset="0"/>
              </a:rPr>
              <a:t> </a:t>
            </a:r>
            <a:r>
              <a:rPr lang="en-US" sz="4000" dirty="0" err="1">
                <a:solidFill>
                  <a:schemeClr val="tx1">
                    <a:lumMod val="75000"/>
                    <a:lumOff val="25000"/>
                  </a:schemeClr>
                </a:solidFill>
                <a:latin typeface="Segoe UI" panose="020B0502040204020203" pitchFamily="34" charset="0"/>
                <a:cs typeface="Segoe UI" panose="020B0502040204020203" pitchFamily="34" charset="0"/>
              </a:rPr>
              <a:t>econômica</a:t>
            </a:r>
            <a:r>
              <a:rPr lang="en-US" sz="4000" dirty="0">
                <a:solidFill>
                  <a:schemeClr val="tx1">
                    <a:lumMod val="75000"/>
                    <a:lumOff val="25000"/>
                  </a:schemeClr>
                </a:solidFill>
                <a:latin typeface="Segoe UI" panose="020B0502040204020203" pitchFamily="34" charset="0"/>
                <a:cs typeface="Segoe UI" panose="020B0502040204020203" pitchFamily="34" charset="0"/>
              </a:rPr>
              <a:t> – </a:t>
            </a:r>
            <a:r>
              <a:rPr lang="en-US" sz="4000" dirty="0" err="1">
                <a:solidFill>
                  <a:schemeClr val="tx1">
                    <a:lumMod val="75000"/>
                    <a:lumOff val="25000"/>
                  </a:schemeClr>
                </a:solidFill>
                <a:latin typeface="Segoe UI" panose="020B0502040204020203" pitchFamily="34" charset="0"/>
                <a:cs typeface="Segoe UI" panose="020B0502040204020203" pitchFamily="34" charset="0"/>
              </a:rPr>
              <a:t>importância</a:t>
            </a:r>
            <a:r>
              <a:rPr lang="en-US" sz="4000" dirty="0">
                <a:solidFill>
                  <a:schemeClr val="tx1">
                    <a:lumMod val="75000"/>
                    <a:lumOff val="25000"/>
                  </a:schemeClr>
                </a:solidFill>
                <a:latin typeface="Segoe UI" panose="020B0502040204020203" pitchFamily="34" charset="0"/>
                <a:cs typeface="Segoe UI" panose="020B0502040204020203" pitchFamily="34" charset="0"/>
              </a:rPr>
              <a:t> da </a:t>
            </a:r>
            <a:r>
              <a:rPr lang="en-US" sz="4000" dirty="0" err="1">
                <a:solidFill>
                  <a:schemeClr val="tx1">
                    <a:lumMod val="75000"/>
                    <a:lumOff val="25000"/>
                  </a:schemeClr>
                </a:solidFill>
                <a:latin typeface="Segoe UI" panose="020B0502040204020203" pitchFamily="34" charset="0"/>
                <a:cs typeface="Segoe UI" panose="020B0502040204020203" pitchFamily="34" charset="0"/>
              </a:rPr>
              <a:t>atividade</a:t>
            </a:r>
            <a:r>
              <a:rPr lang="en-US" sz="4000" dirty="0">
                <a:solidFill>
                  <a:schemeClr val="tx1">
                    <a:lumMod val="75000"/>
                    <a:lumOff val="25000"/>
                  </a:schemeClr>
                </a:solidFill>
                <a:latin typeface="Segoe UI" panose="020B0502040204020203" pitchFamily="34" charset="0"/>
                <a:cs typeface="Segoe UI" panose="020B0502040204020203" pitchFamily="34" charset="0"/>
              </a:rPr>
              <a:t> e </a:t>
            </a:r>
            <a:r>
              <a:rPr lang="en-US" sz="4000" dirty="0" err="1">
                <a:solidFill>
                  <a:schemeClr val="tx1">
                    <a:lumMod val="75000"/>
                    <a:lumOff val="25000"/>
                  </a:schemeClr>
                </a:solidFill>
                <a:latin typeface="Segoe UI" panose="020B0502040204020203" pitchFamily="34" charset="0"/>
                <a:cs typeface="Segoe UI" panose="020B0502040204020203" pitchFamily="34" charset="0"/>
              </a:rPr>
              <a:t>nível</a:t>
            </a:r>
            <a:r>
              <a:rPr lang="en-US" sz="4000" dirty="0">
                <a:solidFill>
                  <a:schemeClr val="tx1">
                    <a:lumMod val="75000"/>
                    <a:lumOff val="25000"/>
                  </a:schemeClr>
                </a:solidFill>
                <a:latin typeface="Segoe UI" panose="020B0502040204020203" pitchFamily="34" charset="0"/>
                <a:cs typeface="Segoe UI" panose="020B0502040204020203" pitchFamily="34" charset="0"/>
              </a:rPr>
              <a:t> de </a:t>
            </a:r>
            <a:r>
              <a:rPr lang="en-US" sz="4000" dirty="0" err="1">
                <a:solidFill>
                  <a:schemeClr val="tx1">
                    <a:lumMod val="75000"/>
                    <a:lumOff val="25000"/>
                  </a:schemeClr>
                </a:solidFill>
                <a:latin typeface="Segoe UI" panose="020B0502040204020203" pitchFamily="34" charset="0"/>
                <a:cs typeface="Segoe UI" panose="020B0502040204020203" pitchFamily="34" charset="0"/>
              </a:rPr>
              <a:t>risco</a:t>
            </a:r>
            <a:r>
              <a:rPr lang="en-US" sz="4000" dirty="0">
                <a:solidFill>
                  <a:schemeClr val="tx1">
                    <a:lumMod val="75000"/>
                    <a:lumOff val="25000"/>
                  </a:schemeClr>
                </a:solidFill>
                <a:latin typeface="Segoe UI" panose="020B0502040204020203" pitchFamily="34" charset="0"/>
                <a:cs typeface="Segoe UI" panose="020B0502040204020203" pitchFamily="34" charset="0"/>
              </a:rPr>
              <a:t> </a:t>
            </a:r>
          </a:p>
          <a:p>
            <a:pPr marL="711209" indent="-711209">
              <a:spcBef>
                <a:spcPts val="533"/>
              </a:spcBef>
              <a:spcAft>
                <a:spcPts val="533"/>
              </a:spcAft>
              <a:buClr>
                <a:srgbClr val="169E98"/>
              </a:buClr>
              <a:buAutoNum type="arabicPeriod"/>
            </a:pPr>
            <a:r>
              <a:rPr lang="en-US" sz="4000" dirty="0" err="1">
                <a:solidFill>
                  <a:schemeClr val="tx1">
                    <a:lumMod val="75000"/>
                    <a:lumOff val="25000"/>
                  </a:schemeClr>
                </a:solidFill>
                <a:latin typeface="Segoe UI" panose="020B0502040204020203" pitchFamily="34" charset="0"/>
                <a:cs typeface="Segoe UI" panose="020B0502040204020203" pitchFamily="34" charset="0"/>
              </a:rPr>
              <a:t>Protocolos</a:t>
            </a:r>
            <a:r>
              <a:rPr lang="en-US" sz="4000" dirty="0">
                <a:solidFill>
                  <a:schemeClr val="tx1">
                    <a:lumMod val="75000"/>
                    <a:lumOff val="25000"/>
                  </a:schemeClr>
                </a:solidFill>
                <a:latin typeface="Segoe UI" panose="020B0502040204020203" pitchFamily="34" charset="0"/>
                <a:cs typeface="Segoe UI" panose="020B0502040204020203" pitchFamily="34" charset="0"/>
              </a:rPr>
              <a:t> – </a:t>
            </a:r>
            <a:r>
              <a:rPr lang="en-US" sz="4000" dirty="0" err="1">
                <a:solidFill>
                  <a:schemeClr val="tx1">
                    <a:lumMod val="75000"/>
                    <a:lumOff val="25000"/>
                  </a:schemeClr>
                </a:solidFill>
                <a:latin typeface="Segoe UI" panose="020B0502040204020203" pitchFamily="34" charset="0"/>
                <a:cs typeface="Segoe UI" panose="020B0502040204020203" pitchFamily="34" charset="0"/>
              </a:rPr>
              <a:t>restrição</a:t>
            </a:r>
            <a:r>
              <a:rPr lang="en-US" sz="4000" dirty="0">
                <a:solidFill>
                  <a:schemeClr val="tx1">
                    <a:lumMod val="75000"/>
                    <a:lumOff val="25000"/>
                  </a:schemeClr>
                </a:solidFill>
                <a:latin typeface="Segoe UI" panose="020B0502040204020203" pitchFamily="34" charset="0"/>
                <a:cs typeface="Segoe UI" panose="020B0502040204020203" pitchFamily="34" charset="0"/>
              </a:rPr>
              <a:t> </a:t>
            </a:r>
            <a:r>
              <a:rPr lang="en-US" sz="4000" dirty="0" err="1">
                <a:solidFill>
                  <a:schemeClr val="tx1">
                    <a:lumMod val="75000"/>
                    <a:lumOff val="25000"/>
                  </a:schemeClr>
                </a:solidFill>
                <a:latin typeface="Segoe UI" panose="020B0502040204020203" pitchFamily="34" charset="0"/>
                <a:cs typeface="Segoe UI" panose="020B0502040204020203" pitchFamily="34" charset="0"/>
              </a:rPr>
              <a:t>quando</a:t>
            </a:r>
            <a:r>
              <a:rPr lang="en-US" sz="4000" dirty="0">
                <a:solidFill>
                  <a:schemeClr val="tx1">
                    <a:lumMod val="75000"/>
                    <a:lumOff val="25000"/>
                  </a:schemeClr>
                </a:solidFill>
                <a:latin typeface="Segoe UI" panose="020B0502040204020203" pitchFamily="34" charset="0"/>
                <a:cs typeface="Segoe UI" panose="020B0502040204020203" pitchFamily="34" charset="0"/>
              </a:rPr>
              <a:t> e </a:t>
            </a:r>
            <a:r>
              <a:rPr lang="en-US" sz="4000" dirty="0" err="1">
                <a:solidFill>
                  <a:schemeClr val="tx1">
                    <a:lumMod val="75000"/>
                    <a:lumOff val="25000"/>
                  </a:schemeClr>
                </a:solidFill>
                <a:latin typeface="Segoe UI" panose="020B0502040204020203" pitchFamily="34" charset="0"/>
                <a:cs typeface="Segoe UI" panose="020B0502040204020203" pitchFamily="34" charset="0"/>
              </a:rPr>
              <a:t>onde</a:t>
            </a:r>
            <a:r>
              <a:rPr lang="en-US" sz="4000" dirty="0">
                <a:solidFill>
                  <a:schemeClr val="tx1">
                    <a:lumMod val="75000"/>
                    <a:lumOff val="25000"/>
                  </a:schemeClr>
                </a:solidFill>
                <a:latin typeface="Segoe UI" panose="020B0502040204020203" pitchFamily="34" charset="0"/>
                <a:cs typeface="Segoe UI" panose="020B0502040204020203" pitchFamily="34" charset="0"/>
              </a:rPr>
              <a:t> é </a:t>
            </a:r>
            <a:r>
              <a:rPr lang="en-US" sz="4000" dirty="0" err="1">
                <a:solidFill>
                  <a:schemeClr val="tx1">
                    <a:lumMod val="75000"/>
                    <a:lumOff val="25000"/>
                  </a:schemeClr>
                </a:solidFill>
                <a:latin typeface="Segoe UI" panose="020B0502040204020203" pitchFamily="34" charset="0"/>
                <a:cs typeface="Segoe UI" panose="020B0502040204020203" pitchFamily="34" charset="0"/>
              </a:rPr>
              <a:t>crítico</a:t>
            </a:r>
            <a:r>
              <a:rPr lang="en-US" sz="4000" dirty="0">
                <a:solidFill>
                  <a:schemeClr val="tx1">
                    <a:lumMod val="75000"/>
                    <a:lumOff val="25000"/>
                  </a:schemeClr>
                </a:solidFill>
                <a:latin typeface="Segoe UI" panose="020B0502040204020203" pitchFamily="34" charset="0"/>
                <a:cs typeface="Segoe UI" panose="020B0502040204020203" pitchFamily="34" charset="0"/>
              </a:rPr>
              <a:t> (</a:t>
            </a:r>
            <a:r>
              <a:rPr lang="en-US" sz="4000" dirty="0" err="1">
                <a:solidFill>
                  <a:schemeClr val="tx1">
                    <a:lumMod val="75000"/>
                    <a:lumOff val="25000"/>
                  </a:schemeClr>
                </a:solidFill>
                <a:latin typeface="Segoe UI" panose="020B0502040204020203" pitchFamily="34" charset="0"/>
                <a:cs typeface="Segoe UI" panose="020B0502040204020203" pitchFamily="34" charset="0"/>
              </a:rPr>
              <a:t>região</a:t>
            </a:r>
            <a:r>
              <a:rPr lang="en-US" sz="4000" dirty="0">
                <a:solidFill>
                  <a:schemeClr val="tx1">
                    <a:lumMod val="75000"/>
                    <a:lumOff val="25000"/>
                  </a:schemeClr>
                </a:solidFill>
                <a:latin typeface="Segoe UI" panose="020B0502040204020203" pitchFamily="34" charset="0"/>
                <a:cs typeface="Segoe UI" panose="020B0502040204020203" pitchFamily="34" charset="0"/>
              </a:rPr>
              <a:t> e/</a:t>
            </a:r>
            <a:r>
              <a:rPr lang="en-US" sz="4000" dirty="0" err="1">
                <a:solidFill>
                  <a:schemeClr val="tx1">
                    <a:lumMod val="75000"/>
                    <a:lumOff val="25000"/>
                  </a:schemeClr>
                </a:solidFill>
                <a:latin typeface="Segoe UI" panose="020B0502040204020203" pitchFamily="34" charset="0"/>
                <a:cs typeface="Segoe UI" panose="020B0502040204020203" pitchFamily="34" charset="0"/>
              </a:rPr>
              <a:t>ou</a:t>
            </a:r>
            <a:r>
              <a:rPr lang="en-US" sz="4000" dirty="0">
                <a:solidFill>
                  <a:schemeClr val="tx1">
                    <a:lumMod val="75000"/>
                    <a:lumOff val="25000"/>
                  </a:schemeClr>
                </a:solidFill>
                <a:latin typeface="Segoe UI" panose="020B0502040204020203" pitchFamily="34" charset="0"/>
                <a:cs typeface="Segoe UI" panose="020B0502040204020203" pitchFamily="34" charset="0"/>
              </a:rPr>
              <a:t> </a:t>
            </a:r>
            <a:r>
              <a:rPr lang="en-US" sz="4000" dirty="0" err="1">
                <a:solidFill>
                  <a:schemeClr val="tx1">
                    <a:lumMod val="75000"/>
                    <a:lumOff val="25000"/>
                  </a:schemeClr>
                </a:solidFill>
                <a:latin typeface="Segoe UI" panose="020B0502040204020203" pitchFamily="34" charset="0"/>
                <a:cs typeface="Segoe UI" panose="020B0502040204020203" pitchFamily="34" charset="0"/>
              </a:rPr>
              <a:t>atividade</a:t>
            </a:r>
            <a:r>
              <a:rPr lang="en-US" sz="4000" dirty="0">
                <a:solidFill>
                  <a:schemeClr val="tx1">
                    <a:lumMod val="75000"/>
                    <a:lumOff val="25000"/>
                  </a:schemeClr>
                </a:solidFill>
                <a:latin typeface="Segoe UI" panose="020B0502040204020203" pitchFamily="34" charset="0"/>
                <a:cs typeface="Segoe UI" panose="020B0502040204020203" pitchFamily="34" charset="0"/>
              </a:rPr>
              <a:t>)</a:t>
            </a:r>
          </a:p>
          <a:p>
            <a:pPr marL="711209" indent="-711209">
              <a:spcBef>
                <a:spcPts val="533"/>
              </a:spcBef>
              <a:spcAft>
                <a:spcPts val="533"/>
              </a:spcAft>
              <a:buClr>
                <a:srgbClr val="169E98"/>
              </a:buClr>
              <a:buAutoNum type="arabicPeriod"/>
            </a:pPr>
            <a:r>
              <a:rPr lang="en-US" sz="4000" dirty="0" err="1">
                <a:solidFill>
                  <a:schemeClr val="tx1">
                    <a:lumMod val="75000"/>
                    <a:lumOff val="25000"/>
                  </a:schemeClr>
                </a:solidFill>
                <a:latin typeface="Segoe UI" panose="020B0502040204020203" pitchFamily="34" charset="0"/>
                <a:cs typeface="Segoe UI" panose="020B0502040204020203" pitchFamily="34" charset="0"/>
              </a:rPr>
              <a:t>Colaboração</a:t>
            </a:r>
            <a:r>
              <a:rPr lang="en-US" sz="4000" dirty="0">
                <a:solidFill>
                  <a:schemeClr val="tx1">
                    <a:lumMod val="75000"/>
                    <a:lumOff val="25000"/>
                  </a:schemeClr>
                </a:solidFill>
                <a:latin typeface="Segoe UI" panose="020B0502040204020203" pitchFamily="34" charset="0"/>
                <a:cs typeface="Segoe UI" panose="020B0502040204020203" pitchFamily="34" charset="0"/>
              </a:rPr>
              <a:t>, </a:t>
            </a:r>
            <a:r>
              <a:rPr lang="en-US" sz="4000" dirty="0" err="1">
                <a:solidFill>
                  <a:schemeClr val="tx1">
                    <a:lumMod val="75000"/>
                    <a:lumOff val="25000"/>
                  </a:schemeClr>
                </a:solidFill>
                <a:latin typeface="Segoe UI" panose="020B0502040204020203" pitchFamily="34" charset="0"/>
                <a:cs typeface="Segoe UI" panose="020B0502040204020203" pitchFamily="34" charset="0"/>
              </a:rPr>
              <a:t>diálogo</a:t>
            </a:r>
            <a:r>
              <a:rPr lang="en-US" sz="4000" dirty="0">
                <a:solidFill>
                  <a:schemeClr val="tx1">
                    <a:lumMod val="75000"/>
                    <a:lumOff val="25000"/>
                  </a:schemeClr>
                </a:solidFill>
                <a:latin typeface="Segoe UI" panose="020B0502040204020203" pitchFamily="34" charset="0"/>
                <a:cs typeface="Segoe UI" panose="020B0502040204020203" pitchFamily="34" charset="0"/>
              </a:rPr>
              <a:t> e </a:t>
            </a:r>
            <a:r>
              <a:rPr lang="en-US" sz="4000" dirty="0" err="1">
                <a:solidFill>
                  <a:schemeClr val="tx1">
                    <a:lumMod val="75000"/>
                    <a:lumOff val="25000"/>
                  </a:schemeClr>
                </a:solidFill>
                <a:latin typeface="Segoe UI" panose="020B0502040204020203" pitchFamily="34" charset="0"/>
                <a:cs typeface="Segoe UI" panose="020B0502040204020203" pitchFamily="34" charset="0"/>
              </a:rPr>
              <a:t>transparência</a:t>
            </a:r>
            <a:r>
              <a:rPr lang="en-US" sz="4000" dirty="0">
                <a:solidFill>
                  <a:schemeClr val="tx1">
                    <a:lumMod val="75000"/>
                    <a:lumOff val="25000"/>
                  </a:schemeClr>
                </a:solidFill>
                <a:latin typeface="Segoe UI" panose="020B0502040204020203" pitchFamily="34" charset="0"/>
                <a:cs typeface="Segoe UI" panose="020B0502040204020203" pitchFamily="34" charset="0"/>
              </a:rPr>
              <a:t> – </a:t>
            </a:r>
            <a:r>
              <a:rPr lang="en-US" sz="4000" dirty="0" err="1">
                <a:solidFill>
                  <a:schemeClr val="tx1">
                    <a:lumMod val="75000"/>
                    <a:lumOff val="25000"/>
                  </a:schemeClr>
                </a:solidFill>
                <a:latin typeface="Segoe UI" panose="020B0502040204020203" pitchFamily="34" charset="0"/>
                <a:cs typeface="Segoe UI" panose="020B0502040204020203" pitchFamily="34" charset="0"/>
              </a:rPr>
              <a:t>aperfeiçoamento</a:t>
            </a:r>
            <a:r>
              <a:rPr lang="en-US" sz="4000" dirty="0">
                <a:solidFill>
                  <a:schemeClr val="tx1">
                    <a:lumMod val="75000"/>
                    <a:lumOff val="25000"/>
                  </a:schemeClr>
                </a:solidFill>
                <a:latin typeface="Segoe UI" panose="020B0502040204020203" pitchFamily="34" charset="0"/>
                <a:cs typeface="Segoe UI" panose="020B0502040204020203" pitchFamily="34" charset="0"/>
              </a:rPr>
              <a:t> </a:t>
            </a:r>
            <a:r>
              <a:rPr lang="en-US" sz="4000" dirty="0" err="1">
                <a:solidFill>
                  <a:schemeClr val="tx1">
                    <a:lumMod val="75000"/>
                    <a:lumOff val="25000"/>
                  </a:schemeClr>
                </a:solidFill>
                <a:latin typeface="Segoe UI" panose="020B0502040204020203" pitchFamily="34" charset="0"/>
                <a:cs typeface="Segoe UI" panose="020B0502040204020203" pitchFamily="34" charset="0"/>
              </a:rPr>
              <a:t>contínuo</a:t>
            </a:r>
            <a:endParaRPr lang="en-US" sz="4000" dirty="0">
              <a:solidFill>
                <a:srgbClr val="18827D"/>
              </a:solidFill>
              <a:latin typeface="Segoe UI" panose="020B0502040204020203" pitchFamily="34" charset="0"/>
              <a:cs typeface="Segoe UI" panose="020B0502040204020203" pitchFamily="34" charset="0"/>
            </a:endParaRPr>
          </a:p>
          <a:p>
            <a:pPr marL="1371617" indent="-1371617">
              <a:buAutoNum type="arabicPeriod"/>
            </a:pPr>
            <a:endParaRPr lang="en-US" sz="7200" i="1" dirty="0">
              <a:solidFill>
                <a:srgbClr val="169E98"/>
              </a:solidFill>
              <a:latin typeface="Arial" panose="020B0604020202020204" pitchFamily="34" charset="0"/>
              <a:cs typeface="Arial" panose="020B0604020202020204" pitchFamily="34" charset="0"/>
            </a:endParaRPr>
          </a:p>
        </p:txBody>
      </p:sp>
      <p:sp>
        <p:nvSpPr>
          <p:cNvPr id="10" name="Retângulo 9"/>
          <p:cNvSpPr/>
          <p:nvPr/>
        </p:nvSpPr>
        <p:spPr>
          <a:xfrm>
            <a:off x="8" y="548390"/>
            <a:ext cx="1375819" cy="768085"/>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43835" tIns="121917" rIns="243835" bIns="121917" rtlCol="0" anchor="ctr"/>
          <a:lstStyle/>
          <a:p>
            <a:pPr algn="ctr"/>
            <a:endParaRPr lang="pt-BR" sz="8000">
              <a:solidFill>
                <a:schemeClr val="tx1">
                  <a:lumMod val="50000"/>
                  <a:lumOff val="50000"/>
                </a:schemeClr>
              </a:solidFill>
            </a:endParaRPr>
          </a:p>
        </p:txBody>
      </p:sp>
      <p:sp>
        <p:nvSpPr>
          <p:cNvPr id="2" name="Retângulo 1"/>
          <p:cNvSpPr/>
          <p:nvPr/>
        </p:nvSpPr>
        <p:spPr>
          <a:xfrm>
            <a:off x="15129600" y="1803982"/>
            <a:ext cx="9580800" cy="3579525"/>
          </a:xfrm>
          <a:prstGeom prst="rect">
            <a:avLst/>
          </a:prstGeom>
          <a:noFill/>
          <a:ln>
            <a:solidFill>
              <a:srgbClr val="169E98">
                <a:alpha val="4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000"/>
          </a:p>
        </p:txBody>
      </p:sp>
      <p:cxnSp>
        <p:nvCxnSpPr>
          <p:cNvPr id="6" name="Conector reto 5"/>
          <p:cNvCxnSpPr/>
          <p:nvPr/>
        </p:nvCxnSpPr>
        <p:spPr>
          <a:xfrm>
            <a:off x="1689600" y="4735433"/>
            <a:ext cx="13440000" cy="0"/>
          </a:xfrm>
          <a:prstGeom prst="line">
            <a:avLst/>
          </a:prstGeom>
          <a:ln>
            <a:solidFill>
              <a:srgbClr val="169E98"/>
            </a:solidFill>
          </a:ln>
        </p:spPr>
        <p:style>
          <a:lnRef idx="1">
            <a:schemeClr val="accent1"/>
          </a:lnRef>
          <a:fillRef idx="0">
            <a:schemeClr val="accent1"/>
          </a:fillRef>
          <a:effectRef idx="0">
            <a:schemeClr val="accent1"/>
          </a:effectRef>
          <a:fontRef idx="minor">
            <a:schemeClr val="tx1"/>
          </a:fontRef>
        </p:style>
      </p:cxnSp>
      <p:sp>
        <p:nvSpPr>
          <p:cNvPr id="20" name="CaixaDeTexto 19">
            <a:extLst>
              <a:ext uri="{FF2B5EF4-FFF2-40B4-BE49-F238E27FC236}">
                <a16:creationId xmlns:a16="http://schemas.microsoft.com/office/drawing/2014/main" id="{1393E72B-9720-4A08-BE44-892449F05D7D}"/>
              </a:ext>
            </a:extLst>
          </p:cNvPr>
          <p:cNvSpPr txBox="1"/>
          <p:nvPr/>
        </p:nvSpPr>
        <p:spPr>
          <a:xfrm>
            <a:off x="3974400" y="5761353"/>
            <a:ext cx="4435200" cy="748988"/>
          </a:xfrm>
          <a:prstGeom prst="rect">
            <a:avLst/>
          </a:prstGeom>
          <a:solidFill>
            <a:srgbClr val="169E98"/>
          </a:solidFill>
        </p:spPr>
        <p:txBody>
          <a:bodyPr wrap="square" rtlCol="0">
            <a:spAutoFit/>
          </a:bodyPr>
          <a:lstStyle/>
          <a:p>
            <a:pPr algn="ctr"/>
            <a:r>
              <a:rPr lang="pt-BR" sz="4267">
                <a:solidFill>
                  <a:schemeClr val="bg1"/>
                </a:solidFill>
                <a:latin typeface="Segoe UI" panose="020B0502040204020203" pitchFamily="34" charset="0"/>
                <a:cs typeface="Segoe UI" panose="020B0502040204020203" pitchFamily="34" charset="0"/>
              </a:rPr>
              <a:t>6 PASSOS</a:t>
            </a:r>
            <a:endParaRPr lang="en-US" sz="4267">
              <a:solidFill>
                <a:schemeClr val="bg1"/>
              </a:solidFill>
              <a:latin typeface="Segoe UI" panose="020B0502040204020203" pitchFamily="34" charset="0"/>
              <a:cs typeface="Segoe UI" panose="020B0502040204020203" pitchFamily="34" charset="0"/>
            </a:endParaRPr>
          </a:p>
        </p:txBody>
      </p:sp>
      <p:pic>
        <p:nvPicPr>
          <p:cNvPr id="14" name="Image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90206" y="6510341"/>
            <a:ext cx="3470165" cy="5838555"/>
          </a:xfrm>
          <a:prstGeom prst="rect">
            <a:avLst/>
          </a:prstGeom>
        </p:spPr>
      </p:pic>
      <p:pic>
        <p:nvPicPr>
          <p:cNvPr id="12"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pic>
        <p:nvPicPr>
          <p:cNvPr id="13" name="Image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7805" y="-5264"/>
            <a:ext cx="8586475" cy="2609315"/>
          </a:xfrm>
          <a:prstGeom prst="rect">
            <a:avLst/>
          </a:prstGeom>
        </p:spPr>
      </p:pic>
    </p:spTree>
    <p:extLst>
      <p:ext uri="{BB962C8B-B14F-4D97-AF65-F5344CB8AC3E}">
        <p14:creationId xmlns:p14="http://schemas.microsoft.com/office/powerpoint/2010/main" val="4099091798"/>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8" y="548390"/>
            <a:ext cx="1375819" cy="768085"/>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243835" tIns="121917" rIns="243835" bIns="121917" rtlCol="0" anchor="ctr"/>
          <a:lstStyle/>
          <a:p>
            <a:pPr algn="ctr"/>
            <a:endParaRPr lang="pt-BR" sz="8000">
              <a:solidFill>
                <a:schemeClr val="tx1">
                  <a:lumMod val="50000"/>
                  <a:lumOff val="50000"/>
                </a:schemeClr>
              </a:solidFill>
            </a:endParaRPr>
          </a:p>
        </p:txBody>
      </p:sp>
      <p:sp>
        <p:nvSpPr>
          <p:cNvPr id="18" name="CaixaDeTexto 17">
            <a:extLst>
              <a:ext uri="{FF2B5EF4-FFF2-40B4-BE49-F238E27FC236}">
                <a16:creationId xmlns:a16="http://schemas.microsoft.com/office/drawing/2014/main" id="{42ED206F-4301-4912-B1BA-CBD42CA3CECD}"/>
              </a:ext>
            </a:extLst>
          </p:cNvPr>
          <p:cNvSpPr txBox="1"/>
          <p:nvPr/>
        </p:nvSpPr>
        <p:spPr>
          <a:xfrm>
            <a:off x="1375827" y="325288"/>
            <a:ext cx="14604763" cy="1149091"/>
          </a:xfrm>
          <a:prstGeom prst="rect">
            <a:avLst/>
          </a:prstGeom>
          <a:noFill/>
        </p:spPr>
        <p:txBody>
          <a:bodyPr wrap="square" lIns="243835" tIns="121917" rIns="243835" bIns="121917" rtlCol="0">
            <a:spAutoFit/>
          </a:bodyPr>
          <a:lstStyle/>
          <a:p>
            <a:r>
              <a:rPr lang="pt-BR" sz="5867">
                <a:solidFill>
                  <a:schemeClr val="tx1">
                    <a:lumMod val="50000"/>
                    <a:lumOff val="50000"/>
                  </a:schemeClr>
                </a:solidFill>
                <a:latin typeface="Segoe UI" panose="020B0502040204020203" pitchFamily="34" charset="0"/>
                <a:cs typeface="Segoe UI" panose="020B0502040204020203" pitchFamily="34" charset="0"/>
              </a:rPr>
              <a:t>Método pioneiro</a:t>
            </a:r>
          </a:p>
        </p:txBody>
      </p:sp>
      <p:sp>
        <p:nvSpPr>
          <p:cNvPr id="20" name="CaixaDeTexto 19">
            <a:extLst>
              <a:ext uri="{FF2B5EF4-FFF2-40B4-BE49-F238E27FC236}">
                <a16:creationId xmlns:a16="http://schemas.microsoft.com/office/drawing/2014/main" id="{1393E72B-9720-4A08-BE44-892449F05D7D}"/>
              </a:ext>
            </a:extLst>
          </p:cNvPr>
          <p:cNvSpPr txBox="1"/>
          <p:nvPr/>
        </p:nvSpPr>
        <p:spPr>
          <a:xfrm>
            <a:off x="6969978" y="2865321"/>
            <a:ext cx="17115997" cy="9776202"/>
          </a:xfrm>
          <a:prstGeom prst="rect">
            <a:avLst/>
          </a:prstGeom>
          <a:noFill/>
        </p:spPr>
        <p:txBody>
          <a:bodyPr wrap="square" rtlCol="0">
            <a:spAutoFit/>
          </a:bodyPr>
          <a:lstStyle/>
          <a:p>
            <a:pPr lvl="0"/>
            <a:r>
              <a:rPr lang="pt-BR" sz="3733">
                <a:solidFill>
                  <a:schemeClr val="tx1">
                    <a:lumMod val="75000"/>
                    <a:lumOff val="25000"/>
                  </a:schemeClr>
                </a:solidFill>
                <a:latin typeface="Segoe UI" panose="020B0502040204020203" pitchFamily="34" charset="0"/>
                <a:cs typeface="Segoe UI" panose="020B0502040204020203" pitchFamily="34" charset="0"/>
              </a:rPr>
              <a:t>Agrupamento das 30 regiões de saúde, com base nos hospitais de referência para leitos de UTI, totalizando 21 regiões </a:t>
            </a:r>
            <a:r>
              <a:rPr lang="pt-BR" sz="3733" err="1">
                <a:solidFill>
                  <a:schemeClr val="tx1">
                    <a:lumMod val="75000"/>
                    <a:lumOff val="25000"/>
                  </a:schemeClr>
                </a:solidFill>
                <a:latin typeface="Segoe UI" panose="020B0502040204020203" pitchFamily="34" charset="0"/>
                <a:cs typeface="Segoe UI" panose="020B0502040204020203" pitchFamily="34" charset="0"/>
              </a:rPr>
              <a:t>Covid</a:t>
            </a:r>
            <a:endParaRPr lang="pt-BR" sz="3733">
              <a:solidFill>
                <a:schemeClr val="tx1">
                  <a:lumMod val="75000"/>
                  <a:lumOff val="25000"/>
                </a:schemeClr>
              </a:solidFill>
              <a:latin typeface="Segoe UI" panose="020B0502040204020203" pitchFamily="34" charset="0"/>
              <a:cs typeface="Segoe UI" panose="020B0502040204020203" pitchFamily="34" charset="0"/>
            </a:endParaRPr>
          </a:p>
          <a:p>
            <a:pPr lvl="0"/>
            <a:endParaRPr lang="pt-BR" sz="4800" kern="1200">
              <a:solidFill>
                <a:schemeClr val="tx1">
                  <a:lumMod val="75000"/>
                  <a:lumOff val="25000"/>
                </a:schemeClr>
              </a:solidFill>
              <a:latin typeface="Segoe UI" panose="020B0502040204020203" pitchFamily="34" charset="0"/>
              <a:cs typeface="Segoe UI" panose="020B0502040204020203" pitchFamily="34" charset="0"/>
            </a:endParaRPr>
          </a:p>
          <a:p>
            <a:pPr lvl="0"/>
            <a:r>
              <a:rPr lang="pt-BR" sz="3733">
                <a:solidFill>
                  <a:schemeClr val="tx1">
                    <a:lumMod val="75000"/>
                    <a:lumOff val="25000"/>
                  </a:schemeClr>
                </a:solidFill>
                <a:latin typeface="Segoe UI" panose="020B0502040204020203" pitchFamily="34" charset="0"/>
                <a:cs typeface="Segoe UI" panose="020B0502040204020203" pitchFamily="34" charset="0"/>
              </a:rPr>
              <a:t>Alertas regionais por bandeira, a partir da coleta de dados e da construção de índice de risco com base em 7 indicadores de propagação da doença e  de 4 indicadores de capacidade do sistema hospitalar</a:t>
            </a:r>
          </a:p>
          <a:p>
            <a:pPr lvl="0"/>
            <a:endParaRPr lang="pt-BR" sz="4800">
              <a:solidFill>
                <a:schemeClr val="tx1">
                  <a:lumMod val="75000"/>
                  <a:lumOff val="25000"/>
                </a:schemeClr>
              </a:solidFill>
              <a:latin typeface="Segoe UI" panose="020B0502040204020203" pitchFamily="34" charset="0"/>
              <a:cs typeface="Segoe UI" panose="020B0502040204020203" pitchFamily="34" charset="0"/>
            </a:endParaRPr>
          </a:p>
          <a:p>
            <a:pPr lvl="0"/>
            <a:r>
              <a:rPr lang="pt-BR" sz="3733">
                <a:solidFill>
                  <a:schemeClr val="tx1">
                    <a:lumMod val="75000"/>
                    <a:lumOff val="25000"/>
                  </a:schemeClr>
                </a:solidFill>
                <a:latin typeface="Segoe UI" panose="020B0502040204020203" pitchFamily="34" charset="0"/>
                <a:cs typeface="Segoe UI" panose="020B0502040204020203" pitchFamily="34" charset="0"/>
              </a:rPr>
              <a:t>Criação de índice setorial para ponderar importância da atividade econômica no estado e segurança das ocupações, para calibrar as restrições</a:t>
            </a:r>
          </a:p>
          <a:p>
            <a:pPr lvl="0"/>
            <a:endParaRPr lang="pt-BR" sz="4800">
              <a:solidFill>
                <a:schemeClr val="tx1">
                  <a:lumMod val="75000"/>
                  <a:lumOff val="25000"/>
                </a:schemeClr>
              </a:solidFill>
              <a:latin typeface="Segoe UI" panose="020B0502040204020203" pitchFamily="34" charset="0"/>
              <a:cs typeface="Segoe UI" panose="020B0502040204020203" pitchFamily="34" charset="0"/>
            </a:endParaRPr>
          </a:p>
          <a:p>
            <a:pPr lvl="0"/>
            <a:r>
              <a:rPr lang="pt-BR" sz="3733">
                <a:solidFill>
                  <a:schemeClr val="tx1">
                    <a:lumMod val="75000"/>
                    <a:lumOff val="25000"/>
                  </a:schemeClr>
                </a:solidFill>
                <a:latin typeface="Segoe UI" panose="020B0502040204020203" pitchFamily="34" charset="0"/>
                <a:cs typeface="Segoe UI" panose="020B0502040204020203" pitchFamily="34" charset="0"/>
              </a:rPr>
              <a:t>Rodadas de consulta e diálogo contínuo com entidades e empresas na construção de 11 protocolos obrigatórios e 3 protocolos segmentados por atividade e bandeira</a:t>
            </a:r>
          </a:p>
          <a:p>
            <a:pPr lvl="0"/>
            <a:endParaRPr lang="pt-BR" sz="3733">
              <a:solidFill>
                <a:schemeClr val="tx1">
                  <a:lumMod val="75000"/>
                  <a:lumOff val="25000"/>
                </a:schemeClr>
              </a:solidFill>
              <a:latin typeface="Segoe UI" panose="020B0502040204020203" pitchFamily="34" charset="0"/>
              <a:cs typeface="Segoe UI" panose="020B0502040204020203" pitchFamily="34" charset="0"/>
            </a:endParaRPr>
          </a:p>
          <a:p>
            <a:pPr lvl="0"/>
            <a:r>
              <a:rPr lang="pt-BR" sz="3733">
                <a:solidFill>
                  <a:schemeClr val="tx1">
                    <a:lumMod val="75000"/>
                    <a:lumOff val="25000"/>
                  </a:schemeClr>
                </a:solidFill>
                <a:latin typeface="Segoe UI" panose="020B0502040204020203" pitchFamily="34" charset="0"/>
                <a:cs typeface="Segoe UI" panose="020B0502040204020203" pitchFamily="34" charset="0"/>
              </a:rPr>
              <a:t>Comunicação direta com a sociedade, por diversos canais (site e e-mail exclusivos, Fale Conosco, telefone, chat e SMS)</a:t>
            </a:r>
            <a:endParaRPr lang="en-US" sz="3733">
              <a:solidFill>
                <a:schemeClr val="tx1">
                  <a:lumMod val="75000"/>
                  <a:lumOff val="25000"/>
                </a:schemeClr>
              </a:solidFill>
              <a:latin typeface="Segoe UI" panose="020B0502040204020203" pitchFamily="34" charset="0"/>
              <a:cs typeface="Segoe UI" panose="020B0502040204020203" pitchFamily="34" charset="0"/>
            </a:endParaRPr>
          </a:p>
        </p:txBody>
      </p:sp>
      <p:sp>
        <p:nvSpPr>
          <p:cNvPr id="7" name="CaixaDeTexto 6">
            <a:extLst>
              <a:ext uri="{FF2B5EF4-FFF2-40B4-BE49-F238E27FC236}">
                <a16:creationId xmlns:a16="http://schemas.microsoft.com/office/drawing/2014/main" id="{1393E72B-9720-4A08-BE44-892449F05D7D}"/>
              </a:ext>
            </a:extLst>
          </p:cNvPr>
          <p:cNvSpPr txBox="1"/>
          <p:nvPr/>
        </p:nvSpPr>
        <p:spPr>
          <a:xfrm>
            <a:off x="586452" y="3233024"/>
            <a:ext cx="4680093" cy="666786"/>
          </a:xfrm>
          <a:prstGeom prst="rect">
            <a:avLst/>
          </a:prstGeom>
          <a:noFill/>
        </p:spPr>
        <p:txBody>
          <a:bodyPr wrap="square" rtlCol="0">
            <a:spAutoFit/>
          </a:bodyPr>
          <a:lstStyle/>
          <a:p>
            <a:pPr algn="r" defTabSz="1828823" hangingPunct="1">
              <a:defRPr/>
            </a:pPr>
            <a:r>
              <a:rPr lang="pt-BR" sz="3733" dirty="0">
                <a:solidFill>
                  <a:srgbClr val="169E98"/>
                </a:solidFill>
                <a:latin typeface="Segoe UI" panose="020B0502040204020203" pitchFamily="34" charset="0"/>
                <a:cs typeface="Segoe UI" panose="020B0502040204020203" pitchFamily="34" charset="0"/>
              </a:rPr>
              <a:t>REGIONALIZAÇÃO</a:t>
            </a:r>
          </a:p>
        </p:txBody>
      </p:sp>
      <p:sp>
        <p:nvSpPr>
          <p:cNvPr id="8" name="CaixaDeTexto 7">
            <a:extLst>
              <a:ext uri="{FF2B5EF4-FFF2-40B4-BE49-F238E27FC236}">
                <a16:creationId xmlns:a16="http://schemas.microsoft.com/office/drawing/2014/main" id="{1393E72B-9720-4A08-BE44-892449F05D7D}"/>
              </a:ext>
            </a:extLst>
          </p:cNvPr>
          <p:cNvSpPr txBox="1"/>
          <p:nvPr/>
        </p:nvSpPr>
        <p:spPr>
          <a:xfrm>
            <a:off x="919156" y="7134989"/>
            <a:ext cx="4347389" cy="1241237"/>
          </a:xfrm>
          <a:prstGeom prst="rect">
            <a:avLst/>
          </a:prstGeom>
          <a:noFill/>
        </p:spPr>
        <p:txBody>
          <a:bodyPr wrap="square" rtlCol="0">
            <a:spAutoFit/>
          </a:bodyPr>
          <a:lstStyle/>
          <a:p>
            <a:pPr algn="r">
              <a:defRPr/>
            </a:pPr>
            <a:r>
              <a:rPr lang="pt-BR" sz="3733">
                <a:solidFill>
                  <a:srgbClr val="169E98"/>
                </a:solidFill>
                <a:latin typeface="Segoe UI" panose="020B0502040204020203" pitchFamily="34" charset="0"/>
                <a:cs typeface="Segoe UI" panose="020B0502040204020203" pitchFamily="34" charset="0"/>
              </a:rPr>
              <a:t>PONDERAÇÃO</a:t>
            </a:r>
          </a:p>
          <a:p>
            <a:pPr algn="r">
              <a:defRPr/>
            </a:pPr>
            <a:r>
              <a:rPr lang="pt-BR" sz="3733">
                <a:solidFill>
                  <a:srgbClr val="169E98"/>
                </a:solidFill>
                <a:latin typeface="Segoe UI" panose="020B0502040204020203" pitchFamily="34" charset="0"/>
                <a:cs typeface="Segoe UI" panose="020B0502040204020203" pitchFamily="34" charset="0"/>
              </a:rPr>
              <a:t>SETORIAL</a:t>
            </a:r>
          </a:p>
        </p:txBody>
      </p:sp>
      <p:sp>
        <p:nvSpPr>
          <p:cNvPr id="9" name="CaixaDeTexto 8">
            <a:extLst>
              <a:ext uri="{FF2B5EF4-FFF2-40B4-BE49-F238E27FC236}">
                <a16:creationId xmlns:a16="http://schemas.microsoft.com/office/drawing/2014/main" id="{1393E72B-9720-4A08-BE44-892449F05D7D}"/>
              </a:ext>
            </a:extLst>
          </p:cNvPr>
          <p:cNvSpPr txBox="1"/>
          <p:nvPr/>
        </p:nvSpPr>
        <p:spPr>
          <a:xfrm>
            <a:off x="586452" y="5239581"/>
            <a:ext cx="4680093" cy="666786"/>
          </a:xfrm>
          <a:prstGeom prst="rect">
            <a:avLst/>
          </a:prstGeom>
          <a:noFill/>
        </p:spPr>
        <p:txBody>
          <a:bodyPr wrap="square" rtlCol="0">
            <a:spAutoFit/>
          </a:bodyPr>
          <a:lstStyle/>
          <a:p>
            <a:pPr lvl="0" algn="r">
              <a:defRPr/>
            </a:pPr>
            <a:r>
              <a:rPr lang="pt-BR" sz="3733">
                <a:solidFill>
                  <a:srgbClr val="169E98"/>
                </a:solidFill>
                <a:latin typeface="Segoe UI" panose="020B0502040204020203" pitchFamily="34" charset="0"/>
                <a:cs typeface="Segoe UI" panose="020B0502040204020203" pitchFamily="34" charset="0"/>
              </a:rPr>
              <a:t>ALERTA DE RISCO</a:t>
            </a:r>
          </a:p>
        </p:txBody>
      </p:sp>
      <p:sp>
        <p:nvSpPr>
          <p:cNvPr id="10" name="CaixaDeTexto 9">
            <a:extLst>
              <a:ext uri="{FF2B5EF4-FFF2-40B4-BE49-F238E27FC236}">
                <a16:creationId xmlns:a16="http://schemas.microsoft.com/office/drawing/2014/main" id="{1393E72B-9720-4A08-BE44-892449F05D7D}"/>
              </a:ext>
            </a:extLst>
          </p:cNvPr>
          <p:cNvSpPr txBox="1"/>
          <p:nvPr/>
        </p:nvSpPr>
        <p:spPr>
          <a:xfrm>
            <a:off x="277795" y="9327152"/>
            <a:ext cx="4988752" cy="1241237"/>
          </a:xfrm>
          <a:prstGeom prst="rect">
            <a:avLst/>
          </a:prstGeom>
          <a:noFill/>
        </p:spPr>
        <p:txBody>
          <a:bodyPr wrap="square" rtlCol="0">
            <a:spAutoFit/>
          </a:bodyPr>
          <a:lstStyle/>
          <a:p>
            <a:pPr algn="r">
              <a:defRPr/>
            </a:pPr>
            <a:r>
              <a:rPr lang="pt-BR" sz="3733">
                <a:solidFill>
                  <a:srgbClr val="169E98"/>
                </a:solidFill>
                <a:latin typeface="Segoe UI" panose="020B0502040204020203" pitchFamily="34" charset="0"/>
                <a:cs typeface="Segoe UI" panose="020B0502040204020203" pitchFamily="34" charset="0"/>
              </a:rPr>
              <a:t>PROTOCOLOS</a:t>
            </a:r>
          </a:p>
          <a:p>
            <a:pPr algn="r">
              <a:defRPr/>
            </a:pPr>
            <a:r>
              <a:rPr lang="pt-BR" sz="3733">
                <a:solidFill>
                  <a:srgbClr val="169E98"/>
                </a:solidFill>
                <a:latin typeface="Segoe UI" panose="020B0502040204020203" pitchFamily="34" charset="0"/>
                <a:cs typeface="Segoe UI" panose="020B0502040204020203" pitchFamily="34" charset="0"/>
              </a:rPr>
              <a:t>COMPARTILHADOS</a:t>
            </a:r>
          </a:p>
        </p:txBody>
      </p:sp>
      <p:cxnSp>
        <p:nvCxnSpPr>
          <p:cNvPr id="6" name="Conector reto 5"/>
          <p:cNvCxnSpPr/>
          <p:nvPr/>
        </p:nvCxnSpPr>
        <p:spPr>
          <a:xfrm>
            <a:off x="6810864" y="2941880"/>
            <a:ext cx="0" cy="1469813"/>
          </a:xfrm>
          <a:prstGeom prst="line">
            <a:avLst/>
          </a:prstGeom>
          <a:ln>
            <a:solidFill>
              <a:srgbClr val="169E98"/>
            </a:solidFill>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6794208" y="4963811"/>
            <a:ext cx="0" cy="1469813"/>
          </a:xfrm>
          <a:prstGeom prst="line">
            <a:avLst/>
          </a:prstGeom>
          <a:ln>
            <a:solidFill>
              <a:srgbClr val="169E98"/>
            </a:solidFill>
          </a:ln>
        </p:spPr>
        <p:style>
          <a:lnRef idx="1">
            <a:schemeClr val="accent1"/>
          </a:lnRef>
          <a:fillRef idx="0">
            <a:schemeClr val="accent1"/>
          </a:fillRef>
          <a:effectRef idx="0">
            <a:schemeClr val="accent1"/>
          </a:effectRef>
          <a:fontRef idx="minor">
            <a:schemeClr val="tx1"/>
          </a:fontRef>
        </p:style>
      </p:cxnSp>
      <p:cxnSp>
        <p:nvCxnSpPr>
          <p:cNvPr id="21" name="Conector reto 20"/>
          <p:cNvCxnSpPr/>
          <p:nvPr/>
        </p:nvCxnSpPr>
        <p:spPr>
          <a:xfrm>
            <a:off x="6777552" y="7115790"/>
            <a:ext cx="0" cy="1469813"/>
          </a:xfrm>
          <a:prstGeom prst="line">
            <a:avLst/>
          </a:prstGeom>
          <a:ln>
            <a:solidFill>
              <a:srgbClr val="169E98"/>
            </a:solidFill>
          </a:ln>
        </p:spPr>
        <p:style>
          <a:lnRef idx="1">
            <a:schemeClr val="accent1"/>
          </a:lnRef>
          <a:fillRef idx="0">
            <a:schemeClr val="accent1"/>
          </a:fillRef>
          <a:effectRef idx="0">
            <a:schemeClr val="accent1"/>
          </a:effectRef>
          <a:fontRef idx="minor">
            <a:schemeClr val="tx1"/>
          </a:fontRef>
        </p:style>
      </p:cxnSp>
      <p:cxnSp>
        <p:nvCxnSpPr>
          <p:cNvPr id="22" name="Conector reto 21"/>
          <p:cNvCxnSpPr/>
          <p:nvPr/>
        </p:nvCxnSpPr>
        <p:spPr>
          <a:xfrm>
            <a:off x="6760896" y="9297208"/>
            <a:ext cx="0" cy="1469813"/>
          </a:xfrm>
          <a:prstGeom prst="line">
            <a:avLst/>
          </a:prstGeom>
          <a:ln>
            <a:solidFill>
              <a:srgbClr val="169E98"/>
            </a:solidFill>
          </a:ln>
        </p:spPr>
        <p:style>
          <a:lnRef idx="1">
            <a:schemeClr val="accent1"/>
          </a:lnRef>
          <a:fillRef idx="0">
            <a:schemeClr val="accent1"/>
          </a:fillRef>
          <a:effectRef idx="0">
            <a:schemeClr val="accent1"/>
          </a:effectRef>
          <a:fontRef idx="minor">
            <a:schemeClr val="tx1"/>
          </a:fontRef>
        </p:style>
      </p:cxnSp>
      <p:pic>
        <p:nvPicPr>
          <p:cNvPr id="23" name="Imagem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8965" y="6881924"/>
            <a:ext cx="1354672" cy="1966984"/>
          </a:xfrm>
          <a:prstGeom prst="rect">
            <a:avLst/>
          </a:prstGeom>
        </p:spPr>
      </p:pic>
      <p:pic>
        <p:nvPicPr>
          <p:cNvPr id="24" name="Imagem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1229" y="4876793"/>
            <a:ext cx="1232411" cy="1789459"/>
          </a:xfrm>
          <a:prstGeom prst="rect">
            <a:avLst/>
          </a:prstGeom>
        </p:spPr>
      </p:pic>
      <p:pic>
        <p:nvPicPr>
          <p:cNvPr id="25" name="Imagem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0956" y="2946356"/>
            <a:ext cx="1393251" cy="1582733"/>
          </a:xfrm>
          <a:prstGeom prst="rect">
            <a:avLst/>
          </a:prstGeom>
        </p:spPr>
      </p:pic>
      <p:pic>
        <p:nvPicPr>
          <p:cNvPr id="26" name="Imagem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6208" y="8997715"/>
            <a:ext cx="1414688" cy="2054128"/>
          </a:xfrm>
          <a:prstGeom prst="rect">
            <a:avLst/>
          </a:prstGeom>
        </p:spPr>
      </p:pic>
      <p:sp>
        <p:nvSpPr>
          <p:cNvPr id="27" name="CaixaDeTexto 26"/>
          <p:cNvSpPr txBox="1"/>
          <p:nvPr/>
        </p:nvSpPr>
        <p:spPr>
          <a:xfrm>
            <a:off x="11883343" y="792489"/>
            <a:ext cx="11574685" cy="3046988"/>
          </a:xfrm>
          <a:prstGeom prst="rect">
            <a:avLst/>
          </a:prstGeom>
          <a:noFill/>
        </p:spPr>
        <p:txBody>
          <a:bodyPr wrap="square" rtlCol="0">
            <a:spAutoFit/>
          </a:bodyPr>
          <a:lstStyle/>
          <a:p>
            <a:pPr algn="r"/>
            <a:r>
              <a:rPr lang="pt-BR" sz="4800" i="1">
                <a:solidFill>
                  <a:srgbClr val="169E98"/>
                </a:solidFill>
                <a:latin typeface="Segoe UI" panose="020B0502040204020203" pitchFamily="34" charset="0"/>
                <a:cs typeface="Segoe UI" panose="020B0502040204020203" pitchFamily="34" charset="0"/>
              </a:rPr>
              <a:t>Modelo pioneiro no mundo na regionalização do risco e dos protocolos</a:t>
            </a:r>
            <a:endParaRPr lang="en-US" sz="4800" i="1">
              <a:solidFill>
                <a:srgbClr val="169E98"/>
              </a:solidFill>
              <a:latin typeface="Segoe UI" panose="020B0502040204020203" pitchFamily="34" charset="0"/>
              <a:cs typeface="Segoe UI" panose="020B0502040204020203" pitchFamily="34" charset="0"/>
            </a:endParaRPr>
          </a:p>
          <a:p>
            <a:pPr algn="r"/>
            <a:endParaRPr lang="pt-BR" sz="4800">
              <a:latin typeface="Segoe UI" panose="020B0502040204020203" pitchFamily="34" charset="0"/>
              <a:cs typeface="Segoe UI" panose="020B0502040204020203" pitchFamily="34" charset="0"/>
            </a:endParaRPr>
          </a:p>
        </p:txBody>
      </p:sp>
      <p:sp>
        <p:nvSpPr>
          <p:cNvPr id="2" name="CaixaDeTexto 1">
            <a:extLst>
              <a:ext uri="{FF2B5EF4-FFF2-40B4-BE49-F238E27FC236}">
                <a16:creationId xmlns:a16="http://schemas.microsoft.com/office/drawing/2014/main" id="{F00518CF-9C44-4E28-8B15-A3829E1271E7}"/>
              </a:ext>
            </a:extLst>
          </p:cNvPr>
          <p:cNvSpPr txBox="1"/>
          <p:nvPr/>
        </p:nvSpPr>
        <p:spPr>
          <a:xfrm>
            <a:off x="236437" y="11311152"/>
            <a:ext cx="4988752" cy="1241237"/>
          </a:xfrm>
          <a:prstGeom prst="rect">
            <a:avLst/>
          </a:prstGeom>
          <a:noFill/>
        </p:spPr>
        <p:txBody>
          <a:bodyPr wrap="square" rtlCol="0">
            <a:spAutoFit/>
          </a:bodyPr>
          <a:lstStyle/>
          <a:p>
            <a:pPr algn="r">
              <a:defRPr/>
            </a:pPr>
            <a:r>
              <a:rPr lang="pt-BR" sz="3733">
                <a:solidFill>
                  <a:srgbClr val="169E98"/>
                </a:solidFill>
                <a:latin typeface="Segoe UI" panose="020B0502040204020203" pitchFamily="34" charset="0"/>
                <a:cs typeface="Segoe UI" panose="020B0502040204020203" pitchFamily="34" charset="0"/>
              </a:rPr>
              <a:t>COMUNICAÇÃO AMPLIADA</a:t>
            </a:r>
          </a:p>
        </p:txBody>
      </p:sp>
      <p:cxnSp>
        <p:nvCxnSpPr>
          <p:cNvPr id="28" name="Conector reto 27"/>
          <p:cNvCxnSpPr/>
          <p:nvPr/>
        </p:nvCxnSpPr>
        <p:spPr>
          <a:xfrm>
            <a:off x="6760896" y="11236592"/>
            <a:ext cx="0" cy="1469813"/>
          </a:xfrm>
          <a:prstGeom prst="line">
            <a:avLst/>
          </a:prstGeom>
          <a:ln>
            <a:solidFill>
              <a:srgbClr val="169E98"/>
            </a:solidFill>
          </a:ln>
        </p:spPr>
        <p:style>
          <a:lnRef idx="1">
            <a:schemeClr val="accent1"/>
          </a:lnRef>
          <a:fillRef idx="0">
            <a:schemeClr val="accent1"/>
          </a:fillRef>
          <a:effectRef idx="0">
            <a:schemeClr val="accent1"/>
          </a:effectRef>
          <a:fontRef idx="minor">
            <a:schemeClr val="tx1"/>
          </a:fontRef>
        </p:style>
      </p:cxnSp>
      <p:pic>
        <p:nvPicPr>
          <p:cNvPr id="11" name="Image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7556" y="11051843"/>
            <a:ext cx="1313341" cy="1906971"/>
          </a:xfrm>
          <a:prstGeom prst="rect">
            <a:avLst/>
          </a:prstGeom>
        </p:spPr>
      </p:pic>
      <p:pic>
        <p:nvPicPr>
          <p:cNvPr id="29" name="Image" descr="Image"/>
          <p:cNvPicPr>
            <a:picLocks noChangeAspect="1"/>
          </p:cNvPicPr>
          <p:nvPr/>
        </p:nvPicPr>
        <p:blipFill>
          <a:blip r:embed="rId7"/>
          <a:stretch>
            <a:fillRect/>
          </a:stretch>
        </p:blipFill>
        <p:spPr>
          <a:xfrm rot="16200000">
            <a:off x="-4559094" y="5062123"/>
            <a:ext cx="13716001" cy="3591754"/>
          </a:xfrm>
          <a:prstGeom prst="rect">
            <a:avLst/>
          </a:prstGeom>
          <a:ln w="12700">
            <a:miter lim="400000"/>
          </a:ln>
        </p:spPr>
      </p:pic>
    </p:spTree>
    <p:extLst>
      <p:ext uri="{BB962C8B-B14F-4D97-AF65-F5344CB8AC3E}">
        <p14:creationId xmlns:p14="http://schemas.microsoft.com/office/powerpoint/2010/main" val="342876709"/>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7"/>
          <p:cNvPicPr preferRelativeResize="0"/>
          <p:nvPr/>
        </p:nvPicPr>
        <p:blipFill rotWithShape="1">
          <a:blip r:embed="rId3" cstate="print">
            <a:alphaModFix/>
          </a:blip>
          <a:srcRect/>
          <a:stretch/>
        </p:blipFill>
        <p:spPr>
          <a:xfrm>
            <a:off x="22098240" y="13140480"/>
            <a:ext cx="2284800" cy="575040"/>
          </a:xfrm>
          <a:prstGeom prst="rect">
            <a:avLst/>
          </a:prstGeom>
          <a:noFill/>
          <a:ln>
            <a:noFill/>
          </a:ln>
        </p:spPr>
      </p:pic>
      <p:pic>
        <p:nvPicPr>
          <p:cNvPr id="15" name="Google Shape;113;p3"/>
          <p:cNvPicPr preferRelativeResize="0"/>
          <p:nvPr/>
        </p:nvPicPr>
        <p:blipFill rotWithShape="1">
          <a:blip r:embed="rId4" cstate="print">
            <a:alphaModFix/>
          </a:blip>
          <a:srcRect/>
          <a:stretch/>
        </p:blipFill>
        <p:spPr>
          <a:xfrm>
            <a:off x="381120" y="13144320"/>
            <a:ext cx="1713600" cy="357120"/>
          </a:xfrm>
          <a:prstGeom prst="rect">
            <a:avLst/>
          </a:prstGeom>
          <a:noFill/>
          <a:ln>
            <a:noFill/>
          </a:ln>
        </p:spPr>
      </p:pic>
      <p:sp>
        <p:nvSpPr>
          <p:cNvPr id="19" name="Retângulo 18">
            <a:extLst>
              <a:ext uri="{FF2B5EF4-FFF2-40B4-BE49-F238E27FC236}">
                <a16:creationId xmlns:a16="http://schemas.microsoft.com/office/drawing/2014/main" id="{FA152828-F61C-415F-B8E7-5A98E52924AE}"/>
              </a:ext>
            </a:extLst>
          </p:cNvPr>
          <p:cNvSpPr/>
          <p:nvPr/>
        </p:nvSpPr>
        <p:spPr>
          <a:xfrm>
            <a:off x="2563822" y="2281920"/>
            <a:ext cx="6194706" cy="10761920"/>
          </a:xfrm>
          <a:prstGeom prst="rect">
            <a:avLst/>
          </a:prstGeom>
        </p:spPr>
        <p:txBody>
          <a:bodyPr wrap="square">
            <a:spAutoFit/>
          </a:bodyPr>
          <a:lstStyle/>
          <a:p>
            <a:pPr marL="761991" indent="-479995" defTabSz="1828778">
              <a:spcBef>
                <a:spcPts val="1600"/>
              </a:spcBef>
              <a:spcAft>
                <a:spcPts val="1600"/>
              </a:spcAft>
              <a:buClr>
                <a:srgbClr val="169E98"/>
              </a:buClr>
              <a:buFont typeface="Wingdings" panose="05000000000000000000" pitchFamily="2" charset="2"/>
              <a:buChar char="§"/>
            </a:pPr>
            <a:r>
              <a:rPr lang="pt-BR" sz="4000" dirty="0">
                <a:solidFill>
                  <a:prstClr val="black">
                    <a:lumMod val="75000"/>
                    <a:lumOff val="25000"/>
                  </a:prstClr>
                </a:solidFill>
                <a:latin typeface="Arial" pitchFamily="34" charset="0"/>
                <a:cs typeface="Arial" panose="020B0604020202020204" pitchFamily="34" charset="0"/>
              </a:rPr>
              <a:t>As medidas são dividas em dois grandes grupos: </a:t>
            </a:r>
            <a:r>
              <a:rPr lang="pt-BR" sz="4000" dirty="0">
                <a:solidFill>
                  <a:srgbClr val="169E98"/>
                </a:solidFill>
                <a:latin typeface="Arial" pitchFamily="34" charset="0"/>
                <a:cs typeface="Arial" panose="020B0604020202020204" pitchFamily="34" charset="0"/>
              </a:rPr>
              <a:t>Propagação da COVID-19 e Capacidade de Atendimento </a:t>
            </a:r>
            <a:r>
              <a:rPr lang="pt-BR" sz="4000" dirty="0">
                <a:solidFill>
                  <a:prstClr val="black">
                    <a:lumMod val="75000"/>
                    <a:lumOff val="25000"/>
                  </a:prstClr>
                </a:solidFill>
                <a:latin typeface="Arial" pitchFamily="34" charset="0"/>
                <a:cs typeface="Arial" panose="020B0604020202020204" pitchFamily="34" charset="0"/>
              </a:rPr>
              <a:t>do sistema de saúde;</a:t>
            </a:r>
          </a:p>
          <a:p>
            <a:pPr marL="761991" indent="-479995" defTabSz="1828778">
              <a:spcBef>
                <a:spcPts val="1600"/>
              </a:spcBef>
              <a:spcAft>
                <a:spcPts val="1600"/>
              </a:spcAft>
              <a:buClr>
                <a:srgbClr val="169E98"/>
              </a:buClr>
              <a:buFont typeface="Wingdings" panose="05000000000000000000" pitchFamily="2" charset="2"/>
              <a:buChar char="§"/>
            </a:pPr>
            <a:r>
              <a:rPr lang="pt-BR" sz="4000" dirty="0">
                <a:solidFill>
                  <a:prstClr val="black">
                    <a:lumMod val="75000"/>
                    <a:lumOff val="25000"/>
                  </a:prstClr>
                </a:solidFill>
                <a:latin typeface="Arial" pitchFamily="34" charset="0"/>
                <a:cs typeface="Arial" panose="020B0604020202020204" pitchFamily="34" charset="0"/>
              </a:rPr>
              <a:t>Cada grupo de medidas possui peso 5/10 (</a:t>
            </a:r>
            <a:r>
              <a:rPr lang="pt-BR" sz="4000" dirty="0">
                <a:solidFill>
                  <a:srgbClr val="169E98"/>
                </a:solidFill>
                <a:latin typeface="Arial" pitchFamily="34" charset="0"/>
                <a:cs typeface="Arial" panose="020B0604020202020204" pitchFamily="34" charset="0"/>
              </a:rPr>
              <a:t>50%) </a:t>
            </a:r>
            <a:r>
              <a:rPr lang="pt-BR" sz="4000" dirty="0">
                <a:solidFill>
                  <a:prstClr val="black">
                    <a:lumMod val="75000"/>
                    <a:lumOff val="25000"/>
                  </a:prstClr>
                </a:solidFill>
                <a:latin typeface="Arial" pitchFamily="34" charset="0"/>
                <a:cs typeface="Arial" panose="020B0604020202020204" pitchFamily="34" charset="0"/>
              </a:rPr>
              <a:t>para a definição das bandeiras;</a:t>
            </a:r>
          </a:p>
          <a:p>
            <a:pPr marL="761991" indent="-479995" defTabSz="1828778">
              <a:spcBef>
                <a:spcPts val="1600"/>
              </a:spcBef>
              <a:spcAft>
                <a:spcPts val="1600"/>
              </a:spcAft>
              <a:buClr>
                <a:srgbClr val="169E98"/>
              </a:buClr>
              <a:buFont typeface="Wingdings" panose="05000000000000000000" pitchFamily="2" charset="2"/>
              <a:buChar char="§"/>
            </a:pPr>
            <a:r>
              <a:rPr lang="pt-BR" sz="4000" dirty="0">
                <a:solidFill>
                  <a:prstClr val="black">
                    <a:lumMod val="75000"/>
                    <a:lumOff val="25000"/>
                  </a:prstClr>
                </a:solidFill>
                <a:latin typeface="Arial" pitchFamily="34" charset="0"/>
                <a:cs typeface="Arial" panose="020B0604020202020204" pitchFamily="34" charset="0"/>
              </a:rPr>
              <a:t>No total, serão acompanhados</a:t>
            </a:r>
            <a:r>
              <a:rPr lang="pt-BR" sz="4000" dirty="0">
                <a:solidFill>
                  <a:srgbClr val="169E98"/>
                </a:solidFill>
                <a:latin typeface="Arial" pitchFamily="34" charset="0"/>
                <a:cs typeface="Arial" panose="020B0604020202020204" pitchFamily="34" charset="0"/>
              </a:rPr>
              <a:t> 11 indicadores</a:t>
            </a:r>
            <a:r>
              <a:rPr lang="pt-BR" sz="4000" dirty="0">
                <a:solidFill>
                  <a:prstClr val="black">
                    <a:lumMod val="75000"/>
                    <a:lumOff val="25000"/>
                  </a:prstClr>
                </a:solidFill>
                <a:latin typeface="Arial" pitchFamily="34" charset="0"/>
                <a:cs typeface="Arial" panose="020B0604020202020204" pitchFamily="34" charset="0"/>
              </a:rPr>
              <a:t>.</a:t>
            </a:r>
          </a:p>
        </p:txBody>
      </p:sp>
      <p:graphicFrame>
        <p:nvGraphicFramePr>
          <p:cNvPr id="2" name="Tabela 1"/>
          <p:cNvGraphicFramePr>
            <a:graphicFrameLocks noGrp="1"/>
          </p:cNvGraphicFramePr>
          <p:nvPr>
            <p:extLst/>
          </p:nvPr>
        </p:nvGraphicFramePr>
        <p:xfrm>
          <a:off x="9138475" y="2029959"/>
          <a:ext cx="14490299" cy="9457031"/>
        </p:xfrm>
        <a:graphic>
          <a:graphicData uri="http://schemas.openxmlformats.org/drawingml/2006/table">
            <a:tbl>
              <a:tblPr>
                <a:tableStyleId>{5C22544A-7EE6-4342-B048-85BDC9FD1C3A}</a:tableStyleId>
              </a:tblPr>
              <a:tblGrid>
                <a:gridCol w="3530115">
                  <a:extLst>
                    <a:ext uri="{9D8B030D-6E8A-4147-A177-3AD203B41FA5}">
                      <a16:colId xmlns:a16="http://schemas.microsoft.com/office/drawing/2014/main" val="20000"/>
                    </a:ext>
                  </a:extLst>
                </a:gridCol>
                <a:gridCol w="5473787">
                  <a:extLst>
                    <a:ext uri="{9D8B030D-6E8A-4147-A177-3AD203B41FA5}">
                      <a16:colId xmlns:a16="http://schemas.microsoft.com/office/drawing/2014/main" val="20001"/>
                    </a:ext>
                  </a:extLst>
                </a:gridCol>
                <a:gridCol w="2529840">
                  <a:extLst>
                    <a:ext uri="{9D8B030D-6E8A-4147-A177-3AD203B41FA5}">
                      <a16:colId xmlns:a16="http://schemas.microsoft.com/office/drawing/2014/main" val="20002"/>
                    </a:ext>
                  </a:extLst>
                </a:gridCol>
                <a:gridCol w="2956557">
                  <a:extLst>
                    <a:ext uri="{9D8B030D-6E8A-4147-A177-3AD203B41FA5}">
                      <a16:colId xmlns:a16="http://schemas.microsoft.com/office/drawing/2014/main" val="20003"/>
                    </a:ext>
                  </a:extLst>
                </a:gridCol>
              </a:tblGrid>
              <a:tr h="813037">
                <a:tc>
                  <a:txBody>
                    <a:bodyPr/>
                    <a:lstStyle/>
                    <a:p>
                      <a:pPr algn="l" fontAlgn="b"/>
                      <a:endParaRPr lang="pt-BR" sz="3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solidFill>
                      <a:schemeClr val="bg1"/>
                    </a:solidFill>
                  </a:tcPr>
                </a:tc>
                <a:tc gridSpan="3">
                  <a:txBody>
                    <a:bodyPr/>
                    <a:lstStyle/>
                    <a:p>
                      <a:pPr algn="ctr" fontAlgn="ctr"/>
                      <a:endParaRPr lang="pt-BR" sz="3200" b="1" i="0" u="none" strike="noStrike" dirty="0">
                        <a:solidFill>
                          <a:srgbClr val="1E6449"/>
                        </a:solidFill>
                        <a:effectLst/>
                        <a:latin typeface="Arial" panose="020B0604020202020204" pitchFamily="34" charset="0"/>
                        <a:cs typeface="Arial" panose="020B0604020202020204" pitchFamily="34" charset="0"/>
                      </a:endParaRPr>
                    </a:p>
                  </a:txBody>
                  <a:tcPr marL="0" marR="0" marT="0" marB="0" anchor="ctr">
                    <a:no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0000"/>
                  </a:ext>
                </a:extLst>
              </a:tr>
              <a:tr h="1262600">
                <a:tc>
                  <a:txBody>
                    <a:bodyPr/>
                    <a:lstStyle/>
                    <a:p>
                      <a:pPr algn="ctr" fontAlgn="ctr"/>
                      <a:endParaRPr lang="pt-BR" sz="3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solidFill>
                  </a:tcPr>
                </a:tc>
                <a:tc>
                  <a:txBody>
                    <a:bodyPr/>
                    <a:lstStyle/>
                    <a:p>
                      <a:pPr algn="ctr" fontAlgn="ctr"/>
                      <a:r>
                        <a:rPr lang="pt-BR" sz="2900" b="1" u="none" strike="noStrike" dirty="0">
                          <a:solidFill>
                            <a:schemeClr val="bg1"/>
                          </a:solidFill>
                          <a:effectLst/>
                          <a:latin typeface="Arial" panose="020B0604020202020204" pitchFamily="34" charset="0"/>
                          <a:cs typeface="Arial" panose="020B0604020202020204" pitchFamily="34" charset="0"/>
                        </a:rPr>
                        <a:t>MEDIDA</a:t>
                      </a:r>
                      <a:endParaRPr lang="pt-BR" sz="29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solidFill>
                      <a:schemeClr val="bg1"/>
                    </a:solidFill>
                  </a:tcPr>
                </a:tc>
                <a:tc>
                  <a:txBody>
                    <a:bodyPr/>
                    <a:lstStyle/>
                    <a:p>
                      <a:pPr algn="ctr" fontAlgn="ctr"/>
                      <a:r>
                        <a:rPr lang="pt-BR" sz="2900" b="1" u="none" strike="noStrike" dirty="0">
                          <a:solidFill>
                            <a:schemeClr val="bg1"/>
                          </a:solidFill>
                          <a:effectLst/>
                          <a:latin typeface="Arial" panose="020B0604020202020204" pitchFamily="34" charset="0"/>
                          <a:cs typeface="Arial" panose="020B0604020202020204" pitchFamily="34" charset="0"/>
                        </a:rPr>
                        <a:t>PESO DA MEDIDA</a:t>
                      </a:r>
                      <a:endParaRPr lang="pt-BR" sz="29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solidFill>
                      <a:srgbClr val="6F6F6F"/>
                    </a:solidFill>
                  </a:tcPr>
                </a:tc>
                <a:tc>
                  <a:txBody>
                    <a:bodyPr/>
                    <a:lstStyle/>
                    <a:p>
                      <a:pPr algn="ctr" fontAlgn="ctr"/>
                      <a:r>
                        <a:rPr lang="pt-BR" sz="2900" b="1" u="none" strike="noStrike" dirty="0">
                          <a:solidFill>
                            <a:schemeClr val="bg1"/>
                          </a:solidFill>
                          <a:effectLst/>
                          <a:latin typeface="Arial" panose="020B0604020202020204" pitchFamily="34" charset="0"/>
                          <a:cs typeface="Arial" panose="020B0604020202020204" pitchFamily="34" charset="0"/>
                        </a:rPr>
                        <a:t>Nº DE INDICADORES</a:t>
                      </a:r>
                      <a:endParaRPr lang="pt-BR" sz="29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solidFill>
                      <a:srgbClr val="6F6F6F"/>
                    </a:solidFill>
                  </a:tcPr>
                </a:tc>
                <a:extLst>
                  <a:ext uri="{0D108BD9-81ED-4DB2-BD59-A6C34878D82A}">
                    <a16:rowId xmlns:a16="http://schemas.microsoft.com/office/drawing/2014/main" val="10001"/>
                  </a:ext>
                </a:extLst>
              </a:tr>
              <a:tr h="836949">
                <a:tc rowSpan="4">
                  <a:txBody>
                    <a:bodyPr/>
                    <a:lstStyle/>
                    <a:p>
                      <a:pPr algn="ctr" fontAlgn="ctr"/>
                      <a:endParaRPr lang="pt-BR" sz="3200" b="1" u="none" strike="noStrike" dirty="0">
                        <a:solidFill>
                          <a:schemeClr val="bg1"/>
                        </a:solidFill>
                        <a:effectLst/>
                        <a:latin typeface="Arial" panose="020B0604020202020204" pitchFamily="34" charset="0"/>
                        <a:cs typeface="Arial" panose="020B0604020202020204" pitchFamily="34" charset="0"/>
                      </a:endParaRPr>
                    </a:p>
                    <a:p>
                      <a:pPr algn="ctr" fontAlgn="ctr"/>
                      <a:endParaRPr lang="pt-BR" sz="3200" b="1" u="none" strike="noStrike" dirty="0">
                        <a:solidFill>
                          <a:schemeClr val="bg1"/>
                        </a:solidFill>
                        <a:effectLst/>
                        <a:latin typeface="Arial" panose="020B0604020202020204" pitchFamily="34" charset="0"/>
                        <a:cs typeface="Arial" panose="020B0604020202020204" pitchFamily="34" charset="0"/>
                      </a:endParaRPr>
                    </a:p>
                    <a:p>
                      <a:pPr algn="ctr" fontAlgn="ctr"/>
                      <a:endParaRPr lang="pt-BR" sz="3200" b="1" u="none" strike="noStrike" dirty="0">
                        <a:solidFill>
                          <a:schemeClr val="bg1"/>
                        </a:solidFill>
                        <a:effectLst/>
                        <a:latin typeface="Arial" panose="020B0604020202020204" pitchFamily="34" charset="0"/>
                        <a:cs typeface="Arial" panose="020B0604020202020204" pitchFamily="34" charset="0"/>
                      </a:endParaRPr>
                    </a:p>
                    <a:p>
                      <a:pPr algn="ctr" fontAlgn="ctr"/>
                      <a:r>
                        <a:rPr lang="pt-BR" sz="3200" b="1" u="none" strike="noStrike" dirty="0">
                          <a:solidFill>
                            <a:schemeClr val="bg1"/>
                          </a:solidFill>
                          <a:effectLst/>
                          <a:latin typeface="Arial" panose="020B0604020202020204" pitchFamily="34" charset="0"/>
                          <a:cs typeface="Arial" panose="020B0604020202020204" pitchFamily="34" charset="0"/>
                        </a:rPr>
                        <a:t>PROPAGAÇÃO</a:t>
                      </a:r>
                      <a:endParaRPr lang="pt-BR" sz="32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solidFill>
                      <a:srgbClr val="18827D"/>
                    </a:solidFill>
                  </a:tcPr>
                </a:tc>
                <a:tc>
                  <a:txBody>
                    <a:bodyPr/>
                    <a:lstStyle/>
                    <a:p>
                      <a:pPr marL="171450" indent="-171450" algn="l" fontAlgn="ctr">
                        <a:buClr>
                          <a:srgbClr val="0F6F6A"/>
                        </a:buClr>
                        <a:buFont typeface="Wingdings" panose="05000000000000000000" pitchFamily="2" charset="2"/>
                        <a:buChar char="§"/>
                      </a:pPr>
                      <a:r>
                        <a:rPr lang="pt-BR" sz="3200" b="0" u="none" strike="noStrike" dirty="0">
                          <a:effectLst/>
                          <a:latin typeface="Arial" panose="020B0604020202020204" pitchFamily="34" charset="0"/>
                          <a:cs typeface="Arial" panose="020B0604020202020204" pitchFamily="34" charset="0"/>
                        </a:rPr>
                        <a:t>Velocidade do avanço</a:t>
                      </a:r>
                      <a:endParaRPr lang="pt-BR" sz="3200" b="0" i="0" u="none" strike="noStrike" dirty="0">
                        <a:solidFill>
                          <a:srgbClr val="000000"/>
                        </a:solidFill>
                        <a:effectLst/>
                        <a:latin typeface="Arial" panose="020B0604020202020204" pitchFamily="34" charset="0"/>
                        <a:cs typeface="Arial" panose="020B0604020202020204" pitchFamily="34" charset="0"/>
                      </a:endParaRPr>
                    </a:p>
                  </a:txBody>
                  <a:tcPr marL="384000" marR="0" marT="0" marB="0" anchor="ctr">
                    <a:solidFill>
                      <a:schemeClr val="bg1">
                        <a:lumMod val="85000"/>
                      </a:schemeClr>
                    </a:solidFill>
                  </a:tcPr>
                </a:tc>
                <a:tc>
                  <a:txBody>
                    <a:bodyPr/>
                    <a:lstStyle/>
                    <a:p>
                      <a:pPr algn="ctr" fontAlgn="ctr"/>
                      <a:r>
                        <a:rPr lang="pt-BR" sz="3200" b="1" u="none" strike="noStrike" dirty="0">
                          <a:effectLst/>
                          <a:latin typeface="Arial" panose="020B0604020202020204" pitchFamily="34" charset="0"/>
                          <a:cs typeface="Arial" panose="020B0604020202020204" pitchFamily="34" charset="0"/>
                        </a:rPr>
                        <a:t>1,5</a:t>
                      </a:r>
                      <a:endParaRPr lang="pt-BR" sz="3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tc>
                  <a:txBody>
                    <a:bodyPr/>
                    <a:lstStyle/>
                    <a:p>
                      <a:pPr algn="ctr" fontAlgn="ctr"/>
                      <a:r>
                        <a:rPr lang="pt-BR" sz="3200" b="1" u="none" strike="noStrike" dirty="0">
                          <a:effectLst/>
                          <a:latin typeface="Arial" panose="020B0604020202020204" pitchFamily="34" charset="0"/>
                          <a:cs typeface="Arial" panose="020B0604020202020204" pitchFamily="34" charset="0"/>
                        </a:rPr>
                        <a:t>4</a:t>
                      </a:r>
                      <a:endParaRPr lang="pt-BR" sz="3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10002"/>
                  </a:ext>
                </a:extLst>
              </a:tr>
              <a:tr h="836949">
                <a:tc vMerge="1">
                  <a:txBody>
                    <a:bodyPr/>
                    <a:lstStyle/>
                    <a:p>
                      <a:endParaRPr lang="pt-BR"/>
                    </a:p>
                  </a:txBody>
                  <a:tcPr/>
                </a:tc>
                <a:tc>
                  <a:txBody>
                    <a:bodyPr/>
                    <a:lstStyle/>
                    <a:p>
                      <a:pPr marL="171450" indent="-171450" algn="l" fontAlgn="ctr">
                        <a:buClr>
                          <a:srgbClr val="0F6F6A"/>
                        </a:buClr>
                        <a:buFont typeface="Wingdings" panose="05000000000000000000" pitchFamily="2" charset="2"/>
                        <a:buChar char="§"/>
                      </a:pPr>
                      <a:r>
                        <a:rPr lang="pt-BR" sz="3200" b="0" u="none" strike="noStrike" dirty="0">
                          <a:effectLst/>
                          <a:latin typeface="Arial" panose="020B0604020202020204" pitchFamily="34" charset="0"/>
                          <a:cs typeface="Arial" panose="020B0604020202020204" pitchFamily="34" charset="0"/>
                        </a:rPr>
                        <a:t>Estágio da Evolução</a:t>
                      </a:r>
                      <a:endParaRPr lang="pt-BR" sz="3200" b="0" i="0" u="none" strike="noStrike" dirty="0">
                        <a:solidFill>
                          <a:srgbClr val="000000"/>
                        </a:solidFill>
                        <a:effectLst/>
                        <a:latin typeface="Arial" panose="020B0604020202020204" pitchFamily="34" charset="0"/>
                        <a:cs typeface="Arial" panose="020B0604020202020204" pitchFamily="34" charset="0"/>
                      </a:endParaRPr>
                    </a:p>
                  </a:txBody>
                  <a:tcPr marL="384000" marR="0" marT="0" marB="0" anchor="ctr">
                    <a:solidFill>
                      <a:schemeClr val="bg1">
                        <a:lumMod val="95000"/>
                      </a:schemeClr>
                    </a:solidFill>
                  </a:tcPr>
                </a:tc>
                <a:tc>
                  <a:txBody>
                    <a:bodyPr/>
                    <a:lstStyle/>
                    <a:p>
                      <a:pPr algn="ctr" fontAlgn="ctr"/>
                      <a:r>
                        <a:rPr lang="pt-BR" sz="3200" b="1" u="none" strike="noStrike" dirty="0">
                          <a:effectLst/>
                          <a:latin typeface="Arial" panose="020B0604020202020204" pitchFamily="34" charset="0"/>
                          <a:cs typeface="Arial" panose="020B0604020202020204" pitchFamily="34" charset="0"/>
                        </a:rPr>
                        <a:t>1,0</a:t>
                      </a:r>
                      <a:endParaRPr lang="pt-BR" sz="3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95000"/>
                      </a:schemeClr>
                    </a:solidFill>
                  </a:tcPr>
                </a:tc>
                <a:tc>
                  <a:txBody>
                    <a:bodyPr/>
                    <a:lstStyle/>
                    <a:p>
                      <a:pPr algn="ctr" fontAlgn="ctr"/>
                      <a:r>
                        <a:rPr lang="pt-BR" sz="3200" b="1" u="none" strike="noStrike" dirty="0">
                          <a:effectLst/>
                          <a:latin typeface="Arial" panose="020B0604020202020204" pitchFamily="34" charset="0"/>
                          <a:cs typeface="Arial" panose="020B0604020202020204" pitchFamily="34" charset="0"/>
                        </a:rPr>
                        <a:t>1</a:t>
                      </a:r>
                      <a:endParaRPr lang="pt-BR" sz="3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95000"/>
                      </a:schemeClr>
                    </a:solidFill>
                  </a:tcPr>
                </a:tc>
                <a:extLst>
                  <a:ext uri="{0D108BD9-81ED-4DB2-BD59-A6C34878D82A}">
                    <a16:rowId xmlns:a16="http://schemas.microsoft.com/office/drawing/2014/main" val="10003"/>
                  </a:ext>
                </a:extLst>
              </a:tr>
              <a:tr h="1076077">
                <a:tc vMerge="1">
                  <a:txBody>
                    <a:bodyPr/>
                    <a:lstStyle/>
                    <a:p>
                      <a:endParaRPr lang="pt-BR"/>
                    </a:p>
                  </a:txBody>
                  <a:tcPr/>
                </a:tc>
                <a:tc>
                  <a:txBody>
                    <a:bodyPr/>
                    <a:lstStyle/>
                    <a:p>
                      <a:pPr marL="171450" indent="-171450" algn="l" fontAlgn="ctr">
                        <a:buClr>
                          <a:srgbClr val="0F6F6A"/>
                        </a:buClr>
                        <a:buFont typeface="Wingdings" panose="05000000000000000000" pitchFamily="2" charset="2"/>
                        <a:buChar char="§"/>
                      </a:pPr>
                      <a:r>
                        <a:rPr lang="pt-BR" sz="3200" b="0" u="none" strike="noStrike" dirty="0">
                          <a:effectLst/>
                          <a:latin typeface="Arial" panose="020B0604020202020204" pitchFamily="34" charset="0"/>
                          <a:cs typeface="Arial" panose="020B0604020202020204" pitchFamily="34" charset="0"/>
                        </a:rPr>
                        <a:t>Incidência de novos casos sobre a população</a:t>
                      </a:r>
                      <a:endParaRPr lang="pt-BR" sz="3200" b="0" i="0" u="none" strike="noStrike" dirty="0">
                        <a:solidFill>
                          <a:srgbClr val="000000"/>
                        </a:solidFill>
                        <a:effectLst/>
                        <a:latin typeface="Arial" panose="020B0604020202020204" pitchFamily="34" charset="0"/>
                        <a:cs typeface="Arial" panose="020B0604020202020204" pitchFamily="34" charset="0"/>
                      </a:endParaRPr>
                    </a:p>
                  </a:txBody>
                  <a:tcPr marL="384000" marR="0" marT="0" marB="0" anchor="ctr">
                    <a:solidFill>
                      <a:schemeClr val="bg1">
                        <a:lumMod val="85000"/>
                      </a:schemeClr>
                    </a:solidFill>
                  </a:tcPr>
                </a:tc>
                <a:tc>
                  <a:txBody>
                    <a:bodyPr/>
                    <a:lstStyle/>
                    <a:p>
                      <a:pPr algn="ctr" fontAlgn="ctr"/>
                      <a:r>
                        <a:rPr lang="pt-BR" sz="3200" b="1" u="none" strike="noStrike" dirty="0">
                          <a:effectLst/>
                          <a:latin typeface="Arial" panose="020B0604020202020204" pitchFamily="34" charset="0"/>
                          <a:cs typeface="Arial" panose="020B0604020202020204" pitchFamily="34" charset="0"/>
                        </a:rPr>
                        <a:t>2,5</a:t>
                      </a:r>
                      <a:endParaRPr lang="pt-BR" sz="3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tc>
                  <a:txBody>
                    <a:bodyPr/>
                    <a:lstStyle/>
                    <a:p>
                      <a:pPr algn="ctr" fontAlgn="ctr"/>
                      <a:r>
                        <a:rPr lang="pt-BR" sz="3200" b="1" u="none" strike="noStrike" dirty="0">
                          <a:effectLst/>
                          <a:latin typeface="Arial" panose="020B0604020202020204" pitchFamily="34" charset="0"/>
                          <a:cs typeface="Arial" panose="020B0604020202020204" pitchFamily="34" charset="0"/>
                        </a:rPr>
                        <a:t>2</a:t>
                      </a:r>
                      <a:endParaRPr lang="pt-BR" sz="3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85000"/>
                      </a:schemeClr>
                    </a:solidFill>
                  </a:tcPr>
                </a:tc>
                <a:extLst>
                  <a:ext uri="{0D108BD9-81ED-4DB2-BD59-A6C34878D82A}">
                    <a16:rowId xmlns:a16="http://schemas.microsoft.com/office/drawing/2014/main" val="10004"/>
                  </a:ext>
                </a:extLst>
              </a:tr>
              <a:tr h="621733">
                <a:tc vMerge="1">
                  <a:txBody>
                    <a:bodyPr/>
                    <a:lstStyle/>
                    <a:p>
                      <a:endParaRPr lang="pt-BR"/>
                    </a:p>
                  </a:txBody>
                  <a:tcPr/>
                </a:tc>
                <a:tc>
                  <a:txBody>
                    <a:bodyPr/>
                    <a:lstStyle/>
                    <a:p>
                      <a:pPr algn="ctr" fontAlgn="ctr"/>
                      <a:r>
                        <a:rPr lang="pt-BR" sz="3200" b="1" u="none" strike="noStrike" dirty="0">
                          <a:solidFill>
                            <a:srgbClr val="18827D"/>
                          </a:solidFill>
                          <a:effectLst/>
                          <a:latin typeface="Arial" panose="020B0604020202020204" pitchFamily="34" charset="0"/>
                          <a:cs typeface="Arial" panose="020B0604020202020204" pitchFamily="34" charset="0"/>
                        </a:rPr>
                        <a:t>SUBTOTAL</a:t>
                      </a:r>
                      <a:endParaRPr lang="pt-BR" sz="3200" b="1" i="0" u="none" strike="noStrike" dirty="0">
                        <a:solidFill>
                          <a:srgbClr val="18827D"/>
                        </a:solidFill>
                        <a:effectLst/>
                        <a:latin typeface="Arial" panose="020B0604020202020204" pitchFamily="34" charset="0"/>
                        <a:cs typeface="Arial" panose="020B0604020202020204" pitchFamily="34" charset="0"/>
                      </a:endParaRPr>
                    </a:p>
                  </a:txBody>
                  <a:tcPr marL="0" marR="0" marT="0" marB="0" anchor="ctr">
                    <a:lnB w="12700" cap="flat" cmpd="sng" algn="ctr">
                      <a:solidFill>
                        <a:schemeClr val="tx1">
                          <a:lumMod val="50000"/>
                          <a:lumOff val="50000"/>
                        </a:schemeClr>
                      </a:solidFill>
                      <a:prstDash val="solid"/>
                      <a:round/>
                      <a:headEnd type="none" w="med" len="med"/>
                      <a:tailEnd type="none" w="med" len="med"/>
                    </a:lnB>
                    <a:solidFill>
                      <a:srgbClr val="1E6449">
                        <a:alpha val="12000"/>
                      </a:srgbClr>
                    </a:solidFill>
                  </a:tcPr>
                </a:tc>
                <a:tc>
                  <a:txBody>
                    <a:bodyPr/>
                    <a:lstStyle/>
                    <a:p>
                      <a:pPr algn="ctr" fontAlgn="ctr"/>
                      <a:r>
                        <a:rPr lang="pt-BR" sz="3200" b="1" u="none" strike="noStrike" dirty="0">
                          <a:solidFill>
                            <a:srgbClr val="1E6449"/>
                          </a:solidFill>
                          <a:effectLst/>
                          <a:latin typeface="Arial" panose="020B0604020202020204" pitchFamily="34" charset="0"/>
                          <a:cs typeface="Arial" panose="020B0604020202020204" pitchFamily="34" charset="0"/>
                        </a:rPr>
                        <a:t>5</a:t>
                      </a:r>
                      <a:endParaRPr lang="pt-BR" sz="3200" b="1" i="0" u="none" strike="noStrike" dirty="0">
                        <a:solidFill>
                          <a:srgbClr val="1E6449"/>
                        </a:solidFill>
                        <a:effectLst/>
                        <a:latin typeface="Arial" panose="020B0604020202020204" pitchFamily="34" charset="0"/>
                        <a:cs typeface="Arial" panose="020B0604020202020204" pitchFamily="34" charset="0"/>
                      </a:endParaRPr>
                    </a:p>
                  </a:txBody>
                  <a:tcPr marL="0" marR="0" marT="0" marB="0" anchor="ctr">
                    <a:lnB w="12700" cap="flat" cmpd="sng" algn="ctr">
                      <a:solidFill>
                        <a:schemeClr val="tx1">
                          <a:lumMod val="50000"/>
                          <a:lumOff val="50000"/>
                        </a:schemeClr>
                      </a:solidFill>
                      <a:prstDash val="solid"/>
                      <a:round/>
                      <a:headEnd type="none" w="med" len="med"/>
                      <a:tailEnd type="none" w="med" len="med"/>
                    </a:lnB>
                    <a:solidFill>
                      <a:srgbClr val="1E6449">
                        <a:alpha val="12000"/>
                      </a:srgbClr>
                    </a:solidFill>
                  </a:tcPr>
                </a:tc>
                <a:tc>
                  <a:txBody>
                    <a:bodyPr/>
                    <a:lstStyle/>
                    <a:p>
                      <a:pPr algn="ctr" fontAlgn="ctr"/>
                      <a:r>
                        <a:rPr lang="pt-BR" sz="3200" b="1" u="none" strike="noStrike" dirty="0">
                          <a:solidFill>
                            <a:srgbClr val="1E6449"/>
                          </a:solidFill>
                          <a:effectLst/>
                          <a:latin typeface="Arial" panose="020B0604020202020204" pitchFamily="34" charset="0"/>
                          <a:cs typeface="Arial" panose="020B0604020202020204" pitchFamily="34" charset="0"/>
                        </a:rPr>
                        <a:t>7</a:t>
                      </a:r>
                      <a:endParaRPr lang="pt-BR" sz="3200" b="1" i="0" u="none" strike="noStrike" dirty="0">
                        <a:solidFill>
                          <a:srgbClr val="1E6449"/>
                        </a:solidFill>
                        <a:effectLst/>
                        <a:latin typeface="Arial" panose="020B0604020202020204" pitchFamily="34" charset="0"/>
                        <a:cs typeface="Arial" panose="020B0604020202020204" pitchFamily="34" charset="0"/>
                      </a:endParaRPr>
                    </a:p>
                  </a:txBody>
                  <a:tcPr marL="0" marR="0" marT="0" marB="0" anchor="ctr">
                    <a:lnB w="12700" cap="flat" cmpd="sng" algn="ctr">
                      <a:solidFill>
                        <a:schemeClr val="tx1">
                          <a:lumMod val="50000"/>
                          <a:lumOff val="50000"/>
                        </a:schemeClr>
                      </a:solidFill>
                      <a:prstDash val="solid"/>
                      <a:round/>
                      <a:headEnd type="none" w="med" len="med"/>
                      <a:tailEnd type="none" w="med" len="med"/>
                    </a:lnB>
                    <a:solidFill>
                      <a:srgbClr val="1E6449">
                        <a:alpha val="12000"/>
                      </a:srgbClr>
                    </a:solidFill>
                  </a:tcPr>
                </a:tc>
                <a:extLst>
                  <a:ext uri="{0D108BD9-81ED-4DB2-BD59-A6C34878D82A}">
                    <a16:rowId xmlns:a16="http://schemas.microsoft.com/office/drawing/2014/main" val="10005"/>
                  </a:ext>
                </a:extLst>
              </a:tr>
              <a:tr h="975360">
                <a:tc rowSpan="3">
                  <a:txBody>
                    <a:bodyPr/>
                    <a:lstStyle/>
                    <a:p>
                      <a:pPr algn="ctr" fontAlgn="ctr"/>
                      <a:endParaRPr lang="pt-BR" sz="3200" b="1" u="none" strike="noStrike" dirty="0">
                        <a:solidFill>
                          <a:schemeClr val="bg1"/>
                        </a:solidFill>
                        <a:effectLst/>
                        <a:latin typeface="Arial" panose="020B0604020202020204" pitchFamily="34" charset="0"/>
                        <a:cs typeface="Arial" panose="020B0604020202020204" pitchFamily="34" charset="0"/>
                      </a:endParaRPr>
                    </a:p>
                    <a:p>
                      <a:pPr algn="ctr" fontAlgn="ctr"/>
                      <a:endParaRPr lang="pt-BR" sz="3200" b="1" u="none" strike="noStrike" dirty="0">
                        <a:solidFill>
                          <a:schemeClr val="bg1"/>
                        </a:solidFill>
                        <a:effectLst/>
                        <a:latin typeface="Arial" panose="020B0604020202020204" pitchFamily="34" charset="0"/>
                        <a:cs typeface="Arial" panose="020B0604020202020204" pitchFamily="34" charset="0"/>
                      </a:endParaRPr>
                    </a:p>
                    <a:p>
                      <a:pPr algn="ctr" fontAlgn="ctr"/>
                      <a:r>
                        <a:rPr lang="pt-BR" sz="3200" b="1" u="none" strike="noStrike" dirty="0">
                          <a:solidFill>
                            <a:schemeClr val="bg1"/>
                          </a:solidFill>
                          <a:effectLst/>
                          <a:latin typeface="Arial" panose="020B0604020202020204" pitchFamily="34" charset="0"/>
                          <a:cs typeface="Arial" panose="020B0604020202020204" pitchFamily="34" charset="0"/>
                        </a:rPr>
                        <a:t>CAPACIDADE DE ATENDIMENTO</a:t>
                      </a:r>
                      <a:endParaRPr lang="pt-BR" sz="32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lnB w="12700" cap="flat" cmpd="sng" algn="ctr">
                      <a:solidFill>
                        <a:srgbClr val="1E6449"/>
                      </a:solidFill>
                      <a:prstDash val="solid"/>
                      <a:round/>
                      <a:headEnd type="none" w="med" len="med"/>
                      <a:tailEnd type="none" w="med" len="med"/>
                    </a:lnB>
                    <a:solidFill>
                      <a:srgbClr val="169E98"/>
                    </a:solidFill>
                  </a:tcPr>
                </a:tc>
                <a:tc>
                  <a:txBody>
                    <a:bodyPr/>
                    <a:lstStyle/>
                    <a:p>
                      <a:pPr marL="171450" indent="-171450" algn="l" fontAlgn="ctr">
                        <a:buClr>
                          <a:srgbClr val="169E98"/>
                        </a:buClr>
                        <a:buFont typeface="Wingdings" panose="05000000000000000000" pitchFamily="2" charset="2"/>
                        <a:buChar char="§"/>
                      </a:pPr>
                      <a:r>
                        <a:rPr lang="pt-BR" sz="3200" b="0" u="none" strike="noStrike" dirty="0">
                          <a:effectLst/>
                          <a:latin typeface="Arial" panose="020B0604020202020204" pitchFamily="34" charset="0"/>
                          <a:cs typeface="Arial" panose="020B0604020202020204" pitchFamily="34" charset="0"/>
                        </a:rPr>
                        <a:t>Capacidade de atendimento</a:t>
                      </a:r>
                      <a:endParaRPr lang="pt-BR" sz="3200" b="0" i="0" u="none" strike="noStrike" dirty="0">
                        <a:solidFill>
                          <a:srgbClr val="000000"/>
                        </a:solidFill>
                        <a:effectLst/>
                        <a:latin typeface="Arial" panose="020B0604020202020204" pitchFamily="34" charset="0"/>
                        <a:cs typeface="Arial" panose="020B0604020202020204" pitchFamily="34" charset="0"/>
                      </a:endParaRPr>
                    </a:p>
                  </a:txBody>
                  <a:tcPr marL="384000" marR="0" marT="0" marB="0" anchor="ctr">
                    <a:lnT w="12700" cap="flat" cmpd="sng" algn="ctr">
                      <a:solidFill>
                        <a:schemeClr val="tx1">
                          <a:lumMod val="50000"/>
                          <a:lumOff val="50000"/>
                        </a:schemeClr>
                      </a:solidFill>
                      <a:prstDash val="solid"/>
                      <a:round/>
                      <a:headEnd type="none" w="med" len="med"/>
                      <a:tailEnd type="none" w="med" len="med"/>
                    </a:lnT>
                    <a:solidFill>
                      <a:schemeClr val="bg1">
                        <a:lumMod val="85000"/>
                      </a:schemeClr>
                    </a:solidFill>
                  </a:tcPr>
                </a:tc>
                <a:tc>
                  <a:txBody>
                    <a:bodyPr/>
                    <a:lstStyle/>
                    <a:p>
                      <a:pPr algn="ctr" fontAlgn="ctr"/>
                      <a:r>
                        <a:rPr lang="pt-BR" sz="3200" b="1" u="none" strike="noStrike" dirty="0">
                          <a:effectLst/>
                          <a:latin typeface="Arial" panose="020B0604020202020204" pitchFamily="34" charset="0"/>
                          <a:cs typeface="Arial" panose="020B0604020202020204" pitchFamily="34" charset="0"/>
                        </a:rPr>
                        <a:t>2,5</a:t>
                      </a:r>
                      <a:endParaRPr lang="pt-BR" sz="3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T w="12700" cap="flat" cmpd="sng" algn="ctr">
                      <a:solidFill>
                        <a:schemeClr val="tx1">
                          <a:lumMod val="50000"/>
                          <a:lumOff val="50000"/>
                        </a:schemeClr>
                      </a:solidFill>
                      <a:prstDash val="solid"/>
                      <a:round/>
                      <a:headEnd type="none" w="med" len="med"/>
                      <a:tailEnd type="none" w="med" len="med"/>
                    </a:lnT>
                    <a:solidFill>
                      <a:schemeClr val="bg1">
                        <a:lumMod val="85000"/>
                      </a:schemeClr>
                    </a:solidFill>
                  </a:tcPr>
                </a:tc>
                <a:tc>
                  <a:txBody>
                    <a:bodyPr/>
                    <a:lstStyle/>
                    <a:p>
                      <a:pPr algn="ctr" fontAlgn="ctr"/>
                      <a:r>
                        <a:rPr lang="pt-BR" sz="3200" b="1" u="none" strike="noStrike" dirty="0">
                          <a:effectLst/>
                          <a:latin typeface="Arial" panose="020B0604020202020204" pitchFamily="34" charset="0"/>
                          <a:cs typeface="Arial" panose="020B0604020202020204" pitchFamily="34" charset="0"/>
                        </a:rPr>
                        <a:t>2</a:t>
                      </a:r>
                      <a:endParaRPr lang="pt-BR" sz="3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T w="12700" cap="flat" cmpd="sng" algn="ctr">
                      <a:solidFill>
                        <a:schemeClr val="tx1">
                          <a:lumMod val="50000"/>
                          <a:lumOff val="50000"/>
                        </a:schemeClr>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6"/>
                  </a:ext>
                </a:extLst>
              </a:tr>
              <a:tr h="1470272">
                <a:tc vMerge="1">
                  <a:txBody>
                    <a:bodyPr/>
                    <a:lstStyle/>
                    <a:p>
                      <a:endParaRPr lang="pt-BR"/>
                    </a:p>
                  </a:txBody>
                  <a:tcPr/>
                </a:tc>
                <a:tc>
                  <a:txBody>
                    <a:bodyPr/>
                    <a:lstStyle/>
                    <a:p>
                      <a:pPr marL="171450" indent="-171450" algn="l" fontAlgn="ctr">
                        <a:buClr>
                          <a:srgbClr val="169E98"/>
                        </a:buClr>
                        <a:buFont typeface="Wingdings" panose="05000000000000000000" pitchFamily="2" charset="2"/>
                        <a:buChar char="§"/>
                      </a:pPr>
                      <a:r>
                        <a:rPr lang="pt-BR" sz="3200" b="0" u="none" strike="noStrike" dirty="0">
                          <a:effectLst/>
                          <a:latin typeface="Arial" panose="020B0604020202020204" pitchFamily="34" charset="0"/>
                          <a:cs typeface="Arial" panose="020B0604020202020204" pitchFamily="34" charset="0"/>
                        </a:rPr>
                        <a:t>Mudança da Capacidade de atendimento</a:t>
                      </a:r>
                      <a:endParaRPr lang="pt-BR" sz="3200" b="0" i="0" u="none" strike="noStrike" dirty="0">
                        <a:solidFill>
                          <a:srgbClr val="000000"/>
                        </a:solidFill>
                        <a:effectLst/>
                        <a:latin typeface="Arial" panose="020B0604020202020204" pitchFamily="34" charset="0"/>
                        <a:cs typeface="Arial" panose="020B0604020202020204" pitchFamily="34" charset="0"/>
                      </a:endParaRPr>
                    </a:p>
                  </a:txBody>
                  <a:tcPr marL="384000" marR="0" marT="0" marB="0" anchor="ctr">
                    <a:solidFill>
                      <a:schemeClr val="bg1">
                        <a:lumMod val="95000"/>
                      </a:schemeClr>
                    </a:solidFill>
                  </a:tcPr>
                </a:tc>
                <a:tc>
                  <a:txBody>
                    <a:bodyPr/>
                    <a:lstStyle/>
                    <a:p>
                      <a:pPr algn="ctr" fontAlgn="ctr"/>
                      <a:r>
                        <a:rPr lang="pt-BR" sz="3200" b="1" u="none" strike="noStrike" dirty="0">
                          <a:effectLst/>
                          <a:latin typeface="Arial" panose="020B0604020202020204" pitchFamily="34" charset="0"/>
                          <a:cs typeface="Arial" panose="020B0604020202020204" pitchFamily="34" charset="0"/>
                        </a:rPr>
                        <a:t>2,5</a:t>
                      </a:r>
                      <a:endParaRPr lang="pt-BR" sz="3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95000"/>
                      </a:schemeClr>
                    </a:solidFill>
                  </a:tcPr>
                </a:tc>
                <a:tc>
                  <a:txBody>
                    <a:bodyPr/>
                    <a:lstStyle/>
                    <a:p>
                      <a:pPr algn="ctr" fontAlgn="ctr"/>
                      <a:r>
                        <a:rPr lang="pt-BR" sz="3200" b="1" u="none" strike="noStrike" dirty="0">
                          <a:effectLst/>
                          <a:latin typeface="Arial" panose="020B0604020202020204" pitchFamily="34" charset="0"/>
                          <a:cs typeface="Arial" panose="020B0604020202020204" pitchFamily="34" charset="0"/>
                        </a:rPr>
                        <a:t>2</a:t>
                      </a:r>
                      <a:endParaRPr lang="pt-BR" sz="3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bg1">
                        <a:lumMod val="95000"/>
                      </a:schemeClr>
                    </a:solidFill>
                  </a:tcPr>
                </a:tc>
                <a:extLst>
                  <a:ext uri="{0D108BD9-81ED-4DB2-BD59-A6C34878D82A}">
                    <a16:rowId xmlns:a16="http://schemas.microsoft.com/office/drawing/2014/main" val="10007"/>
                  </a:ext>
                </a:extLst>
              </a:tr>
              <a:tr h="846667">
                <a:tc vMerge="1">
                  <a:txBody>
                    <a:bodyPr/>
                    <a:lstStyle/>
                    <a:p>
                      <a:endParaRPr lang="pt-BR"/>
                    </a:p>
                  </a:txBody>
                  <a:tcPr/>
                </a:tc>
                <a:tc>
                  <a:txBody>
                    <a:bodyPr/>
                    <a:lstStyle/>
                    <a:p>
                      <a:pPr algn="ctr" fontAlgn="ctr"/>
                      <a:r>
                        <a:rPr lang="pt-BR" sz="3200" b="1" u="none" strike="noStrike" dirty="0">
                          <a:solidFill>
                            <a:srgbClr val="169E98"/>
                          </a:solidFill>
                          <a:effectLst/>
                          <a:latin typeface="Arial" panose="020B0604020202020204" pitchFamily="34" charset="0"/>
                          <a:cs typeface="Arial" panose="020B0604020202020204" pitchFamily="34" charset="0"/>
                        </a:rPr>
                        <a:t>SUBTOTAL</a:t>
                      </a:r>
                      <a:endParaRPr lang="pt-BR" sz="3200" b="1" i="0" u="none" strike="noStrike" dirty="0">
                        <a:solidFill>
                          <a:srgbClr val="169E98"/>
                        </a:solidFill>
                        <a:effectLst/>
                        <a:latin typeface="Arial" panose="020B0604020202020204" pitchFamily="34" charset="0"/>
                        <a:cs typeface="Arial" panose="020B0604020202020204" pitchFamily="34" charset="0"/>
                      </a:endParaRPr>
                    </a:p>
                  </a:txBody>
                  <a:tcPr marL="0" marR="0" marT="0" marB="0" anchor="ctr">
                    <a:lnB w="12700" cap="flat" cmpd="sng" algn="ctr">
                      <a:solidFill>
                        <a:srgbClr val="1E6449"/>
                      </a:solidFill>
                      <a:prstDash val="solid"/>
                      <a:round/>
                      <a:headEnd type="none" w="med" len="med"/>
                      <a:tailEnd type="none" w="med" len="med"/>
                    </a:lnB>
                    <a:solidFill>
                      <a:srgbClr val="1E6449">
                        <a:alpha val="12000"/>
                      </a:srgbClr>
                    </a:solidFill>
                  </a:tcPr>
                </a:tc>
                <a:tc>
                  <a:txBody>
                    <a:bodyPr/>
                    <a:lstStyle/>
                    <a:p>
                      <a:pPr algn="ctr" fontAlgn="ctr"/>
                      <a:r>
                        <a:rPr lang="pt-BR" sz="3200" b="1" u="none" strike="noStrike" dirty="0">
                          <a:solidFill>
                            <a:srgbClr val="1E6449"/>
                          </a:solidFill>
                          <a:effectLst/>
                          <a:latin typeface="Arial" panose="020B0604020202020204" pitchFamily="34" charset="0"/>
                          <a:cs typeface="Arial" panose="020B0604020202020204" pitchFamily="34" charset="0"/>
                        </a:rPr>
                        <a:t>5</a:t>
                      </a:r>
                      <a:endParaRPr lang="pt-BR" sz="3200" b="1" i="0" u="none" strike="noStrike" dirty="0">
                        <a:solidFill>
                          <a:srgbClr val="1E6449"/>
                        </a:solidFill>
                        <a:effectLst/>
                        <a:latin typeface="Arial" panose="020B0604020202020204" pitchFamily="34" charset="0"/>
                        <a:cs typeface="Arial" panose="020B0604020202020204" pitchFamily="34" charset="0"/>
                      </a:endParaRPr>
                    </a:p>
                  </a:txBody>
                  <a:tcPr marL="0" marR="0" marT="0" marB="0" anchor="ctr">
                    <a:lnB w="12700" cap="flat" cmpd="sng" algn="ctr">
                      <a:solidFill>
                        <a:srgbClr val="1E6449"/>
                      </a:solidFill>
                      <a:prstDash val="solid"/>
                      <a:round/>
                      <a:headEnd type="none" w="med" len="med"/>
                      <a:tailEnd type="none" w="med" len="med"/>
                    </a:lnB>
                    <a:solidFill>
                      <a:srgbClr val="1E6449">
                        <a:alpha val="12000"/>
                      </a:srgbClr>
                    </a:solidFill>
                  </a:tcPr>
                </a:tc>
                <a:tc>
                  <a:txBody>
                    <a:bodyPr/>
                    <a:lstStyle/>
                    <a:p>
                      <a:pPr algn="ctr" fontAlgn="ctr"/>
                      <a:r>
                        <a:rPr lang="pt-BR" sz="3200" b="1" u="none" strike="noStrike" dirty="0">
                          <a:solidFill>
                            <a:srgbClr val="1E6449"/>
                          </a:solidFill>
                          <a:effectLst/>
                          <a:latin typeface="Arial" panose="020B0604020202020204" pitchFamily="34" charset="0"/>
                          <a:cs typeface="Arial" panose="020B0604020202020204" pitchFamily="34" charset="0"/>
                        </a:rPr>
                        <a:t>4</a:t>
                      </a:r>
                      <a:endParaRPr lang="pt-BR" sz="3200" b="1" i="0" u="none" strike="noStrike" dirty="0">
                        <a:solidFill>
                          <a:srgbClr val="1E6449"/>
                        </a:solidFill>
                        <a:effectLst/>
                        <a:latin typeface="Arial" panose="020B0604020202020204" pitchFamily="34" charset="0"/>
                        <a:cs typeface="Arial" panose="020B0604020202020204" pitchFamily="34" charset="0"/>
                      </a:endParaRPr>
                    </a:p>
                  </a:txBody>
                  <a:tcPr marL="0" marR="0" marT="0" marB="0" anchor="ctr">
                    <a:lnB w="12700" cap="flat" cmpd="sng" algn="ctr">
                      <a:solidFill>
                        <a:srgbClr val="1E6449"/>
                      </a:solidFill>
                      <a:prstDash val="solid"/>
                      <a:round/>
                      <a:headEnd type="none" w="med" len="med"/>
                      <a:tailEnd type="none" w="med" len="med"/>
                    </a:lnB>
                    <a:solidFill>
                      <a:srgbClr val="1E6449">
                        <a:alpha val="12000"/>
                      </a:srgbClr>
                    </a:solidFill>
                  </a:tcPr>
                </a:tc>
                <a:extLst>
                  <a:ext uri="{0D108BD9-81ED-4DB2-BD59-A6C34878D82A}">
                    <a16:rowId xmlns:a16="http://schemas.microsoft.com/office/drawing/2014/main" val="10008"/>
                  </a:ext>
                </a:extLst>
              </a:tr>
              <a:tr h="717387">
                <a:tc>
                  <a:txBody>
                    <a:bodyPr/>
                    <a:lstStyle/>
                    <a:p>
                      <a:pPr algn="l" fontAlgn="ctr"/>
                      <a:endParaRPr lang="pt-BR" sz="3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T w="12700" cap="flat" cmpd="sng" algn="ctr">
                      <a:solidFill>
                        <a:srgbClr val="1E6449"/>
                      </a:solidFill>
                      <a:prstDash val="solid"/>
                      <a:round/>
                      <a:headEnd type="none" w="med" len="med"/>
                      <a:tailEnd type="none" w="med" len="med"/>
                    </a:lnT>
                    <a:solidFill>
                      <a:schemeClr val="bg1"/>
                    </a:solidFill>
                  </a:tcPr>
                </a:tc>
                <a:tc>
                  <a:txBody>
                    <a:bodyPr/>
                    <a:lstStyle/>
                    <a:p>
                      <a:pPr algn="ctr" fontAlgn="ctr"/>
                      <a:r>
                        <a:rPr lang="pt-BR" sz="3200" b="1" u="none" strike="noStrike" dirty="0">
                          <a:solidFill>
                            <a:schemeClr val="tx1">
                              <a:lumMod val="75000"/>
                              <a:lumOff val="25000"/>
                            </a:schemeClr>
                          </a:solidFill>
                          <a:effectLst/>
                          <a:latin typeface="Arial" panose="020B0604020202020204" pitchFamily="34" charset="0"/>
                          <a:cs typeface="Arial" panose="020B0604020202020204" pitchFamily="34" charset="0"/>
                        </a:rPr>
                        <a:t>TOTAL</a:t>
                      </a:r>
                      <a:endParaRPr lang="pt-BR" sz="32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T w="12700" cap="flat" cmpd="sng" algn="ctr">
                      <a:solidFill>
                        <a:srgbClr val="1E6449"/>
                      </a:solidFill>
                      <a:prstDash val="solid"/>
                      <a:round/>
                      <a:headEnd type="none" w="med" len="med"/>
                      <a:tailEnd type="none" w="med" len="med"/>
                    </a:lnT>
                    <a:solidFill>
                      <a:schemeClr val="bg1"/>
                    </a:solidFill>
                  </a:tcPr>
                </a:tc>
                <a:tc>
                  <a:txBody>
                    <a:bodyPr/>
                    <a:lstStyle/>
                    <a:p>
                      <a:pPr algn="ctr" fontAlgn="ctr"/>
                      <a:r>
                        <a:rPr lang="pt-BR" sz="3200" b="1" u="none" strike="noStrike" dirty="0">
                          <a:solidFill>
                            <a:schemeClr val="tx1">
                              <a:lumMod val="75000"/>
                              <a:lumOff val="25000"/>
                            </a:schemeClr>
                          </a:solidFill>
                          <a:effectLst/>
                          <a:latin typeface="Arial" panose="020B0604020202020204" pitchFamily="34" charset="0"/>
                          <a:cs typeface="Arial" panose="020B0604020202020204" pitchFamily="34" charset="0"/>
                        </a:rPr>
                        <a:t>10</a:t>
                      </a:r>
                      <a:endParaRPr lang="pt-BR" sz="32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T w="12700" cap="flat" cmpd="sng" algn="ctr">
                      <a:solidFill>
                        <a:srgbClr val="1E6449"/>
                      </a:solidFill>
                      <a:prstDash val="solid"/>
                      <a:round/>
                      <a:headEnd type="none" w="med" len="med"/>
                      <a:tailEnd type="none" w="med" len="med"/>
                    </a:lnT>
                    <a:solidFill>
                      <a:schemeClr val="bg1"/>
                    </a:solidFill>
                  </a:tcPr>
                </a:tc>
                <a:tc>
                  <a:txBody>
                    <a:bodyPr/>
                    <a:lstStyle/>
                    <a:p>
                      <a:pPr algn="ctr" fontAlgn="ctr"/>
                      <a:r>
                        <a:rPr lang="pt-BR" sz="3200" b="1" u="none" strike="noStrike" dirty="0">
                          <a:solidFill>
                            <a:schemeClr val="tx1">
                              <a:lumMod val="75000"/>
                              <a:lumOff val="25000"/>
                            </a:schemeClr>
                          </a:solidFill>
                          <a:effectLst/>
                          <a:latin typeface="Arial" panose="020B0604020202020204" pitchFamily="34" charset="0"/>
                          <a:cs typeface="Arial" panose="020B0604020202020204" pitchFamily="34" charset="0"/>
                        </a:rPr>
                        <a:t>11</a:t>
                      </a:r>
                      <a:endParaRPr lang="pt-BR" sz="32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lnT w="12700" cap="flat" cmpd="sng" algn="ctr">
                      <a:solidFill>
                        <a:srgbClr val="1E6449"/>
                      </a:solidFill>
                      <a:prstDash val="solid"/>
                      <a:round/>
                      <a:headEnd type="none" w="med" len="med"/>
                      <a:tailEnd type="none" w="med" len="med"/>
                    </a:lnT>
                    <a:solidFill>
                      <a:schemeClr val="bg1"/>
                    </a:solidFill>
                  </a:tcPr>
                </a:tc>
                <a:extLst>
                  <a:ext uri="{0D108BD9-81ED-4DB2-BD59-A6C34878D82A}">
                    <a16:rowId xmlns:a16="http://schemas.microsoft.com/office/drawing/2014/main" val="10009"/>
                  </a:ext>
                </a:extLst>
              </a:tr>
            </a:tbl>
          </a:graphicData>
        </a:graphic>
      </p:graphicFrame>
      <p:pic>
        <p:nvPicPr>
          <p:cNvPr id="5" name="Image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13020" y="7740783"/>
            <a:ext cx="1858611" cy="1090973"/>
          </a:xfrm>
          <a:prstGeom prst="rect">
            <a:avLst/>
          </a:prstGeom>
        </p:spPr>
      </p:pic>
      <p:pic>
        <p:nvPicPr>
          <p:cNvPr id="6" name="Imagem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98369" y="4646345"/>
            <a:ext cx="2065875" cy="1440947"/>
          </a:xfrm>
          <a:prstGeom prst="rect">
            <a:avLst/>
          </a:prstGeom>
        </p:spPr>
      </p:pic>
      <p:sp>
        <p:nvSpPr>
          <p:cNvPr id="3" name="CaixaDeTexto 2"/>
          <p:cNvSpPr txBox="1"/>
          <p:nvPr/>
        </p:nvSpPr>
        <p:spPr>
          <a:xfrm>
            <a:off x="9062465" y="3371547"/>
            <a:ext cx="6005170" cy="625877"/>
          </a:xfrm>
          <a:prstGeom prst="rect">
            <a:avLst/>
          </a:prstGeom>
          <a:noFill/>
        </p:spPr>
        <p:txBody>
          <a:bodyPr wrap="none" rtlCol="0" anchor="ctr" anchorCtr="0">
            <a:spAutoFit/>
          </a:bodyPr>
          <a:lstStyle/>
          <a:p>
            <a:pPr defTabSz="1828778"/>
            <a:r>
              <a:rPr lang="pt-BR" sz="3467" dirty="0">
                <a:solidFill>
                  <a:srgbClr val="169E98"/>
                </a:solidFill>
                <a:latin typeface="Arial" panose="020B0604020202020204" pitchFamily="34" charset="0"/>
                <a:cs typeface="Arial" panose="020B0604020202020204" pitchFamily="34" charset="0"/>
              </a:rPr>
              <a:t>Medidas e pesos atribuídos</a:t>
            </a:r>
            <a:endParaRPr lang="pt-BR" sz="8000" dirty="0">
              <a:solidFill>
                <a:prstClr val="black"/>
              </a:solidFill>
              <a:latin typeface="Calibri"/>
            </a:endParaRPr>
          </a:p>
        </p:txBody>
      </p:sp>
      <p:sp>
        <p:nvSpPr>
          <p:cNvPr id="14" name="CustomShape 1">
            <a:extLst>
              <a:ext uri="{FF2B5EF4-FFF2-40B4-BE49-F238E27FC236}">
                <a16:creationId xmlns:a16="http://schemas.microsoft.com/office/drawing/2014/main" id="{BDAA9270-BF73-4AAD-848F-1F13340F5D67}"/>
              </a:ext>
            </a:extLst>
          </p:cNvPr>
          <p:cNvSpPr/>
          <p:nvPr/>
        </p:nvSpPr>
        <p:spPr>
          <a:xfrm flipV="1">
            <a:off x="0" y="-37"/>
            <a:ext cx="10863573" cy="1429424"/>
          </a:xfrm>
          <a:prstGeom prst="rect">
            <a:avLst/>
          </a:prstGeom>
          <a:solidFill>
            <a:srgbClr val="848484"/>
          </a:solidFill>
          <a:ln w="28440">
            <a:noFill/>
          </a:ln>
        </p:spPr>
        <p:style>
          <a:lnRef idx="2">
            <a:schemeClr val="accent1">
              <a:shade val="50000"/>
            </a:schemeClr>
          </a:lnRef>
          <a:fillRef idx="1">
            <a:schemeClr val="accent1"/>
          </a:fillRef>
          <a:effectRef idx="0">
            <a:schemeClr val="accent1"/>
          </a:effectRef>
          <a:fontRef idx="minor"/>
        </p:style>
      </p:sp>
      <p:sp>
        <p:nvSpPr>
          <p:cNvPr id="16" name="CustomShape 2">
            <a:extLst>
              <a:ext uri="{FF2B5EF4-FFF2-40B4-BE49-F238E27FC236}">
                <a16:creationId xmlns:a16="http://schemas.microsoft.com/office/drawing/2014/main" id="{92F0E9BE-E5C2-456C-9BFF-6DC307D92C4D}"/>
              </a:ext>
            </a:extLst>
          </p:cNvPr>
          <p:cNvSpPr/>
          <p:nvPr/>
        </p:nvSpPr>
        <p:spPr>
          <a:xfrm>
            <a:off x="959339" y="241627"/>
            <a:ext cx="8921040" cy="1216320"/>
          </a:xfrm>
          <a:prstGeom prst="rect">
            <a:avLst/>
          </a:prstGeom>
          <a:noFill/>
          <a:ln>
            <a:noFill/>
          </a:ln>
        </p:spPr>
        <p:style>
          <a:lnRef idx="0">
            <a:scrgbClr r="0" g="0" b="0"/>
          </a:lnRef>
          <a:fillRef idx="0">
            <a:scrgbClr r="0" g="0" b="0"/>
          </a:fillRef>
          <a:effectRef idx="0">
            <a:scrgbClr r="0" g="0" b="0"/>
          </a:effectRef>
          <a:fontRef idx="minor"/>
        </p:style>
        <p:txBody>
          <a:bodyPr wrap="none" lIns="240000" tIns="120000" rIns="240000" bIns="120000"/>
          <a:lstStyle/>
          <a:p>
            <a:pPr>
              <a:lnSpc>
                <a:spcPct val="100000"/>
              </a:lnSpc>
            </a:pPr>
            <a:r>
              <a:rPr lang="pt-BR" sz="5333" spc="-3" dirty="0">
                <a:solidFill>
                  <a:schemeClr val="bg1"/>
                </a:solidFill>
                <a:latin typeface="Arial"/>
              </a:rPr>
              <a:t>DIMENSÕES DE CÁLCULO</a:t>
            </a:r>
          </a:p>
        </p:txBody>
      </p:sp>
      <p:sp>
        <p:nvSpPr>
          <p:cNvPr id="17" name="CustomShape 1">
            <a:extLst>
              <a:ext uri="{FF2B5EF4-FFF2-40B4-BE49-F238E27FC236}">
                <a16:creationId xmlns:a16="http://schemas.microsoft.com/office/drawing/2014/main" id="{12E1D3C1-AC03-4C01-A336-0DD7A414FD04}"/>
              </a:ext>
            </a:extLst>
          </p:cNvPr>
          <p:cNvSpPr/>
          <p:nvPr/>
        </p:nvSpPr>
        <p:spPr>
          <a:xfrm flipV="1">
            <a:off x="0" y="1429387"/>
            <a:ext cx="10863573" cy="180373"/>
          </a:xfrm>
          <a:prstGeom prst="rect">
            <a:avLst/>
          </a:prstGeom>
          <a:solidFill>
            <a:srgbClr val="169E98"/>
          </a:solidFill>
          <a:ln w="28440">
            <a:noFill/>
          </a:ln>
        </p:spPr>
        <p:style>
          <a:lnRef idx="2">
            <a:schemeClr val="accent1">
              <a:shade val="50000"/>
            </a:schemeClr>
          </a:lnRef>
          <a:fillRef idx="1">
            <a:schemeClr val="accent1"/>
          </a:fillRef>
          <a:effectRef idx="0">
            <a:schemeClr val="accent1"/>
          </a:effectRef>
          <a:fontRef idx="minor"/>
        </p:style>
      </p:sp>
      <p:pic>
        <p:nvPicPr>
          <p:cNvPr id="12" name="Image" descr="Image"/>
          <p:cNvPicPr>
            <a:picLocks noChangeAspect="1"/>
          </p:cNvPicPr>
          <p:nvPr/>
        </p:nvPicPr>
        <p:blipFill>
          <a:blip r:embed="rId7"/>
          <a:stretch>
            <a:fillRect/>
          </a:stretch>
        </p:blipFill>
        <p:spPr>
          <a:xfrm rot="16200000">
            <a:off x="-4559094" y="5062123"/>
            <a:ext cx="13716001" cy="3591754"/>
          </a:xfrm>
          <a:prstGeom prst="rect">
            <a:avLst/>
          </a:prstGeom>
          <a:ln w="12700">
            <a:miter lim="400000"/>
          </a:ln>
        </p:spPr>
      </p:pic>
    </p:spTree>
    <p:extLst>
      <p:ext uri="{BB962C8B-B14F-4D97-AF65-F5344CB8AC3E}">
        <p14:creationId xmlns:p14="http://schemas.microsoft.com/office/powerpoint/2010/main" val="1755108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pic>
        <p:nvPicPr>
          <p:cNvPr id="164"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165" name="Título…"/>
          <p:cNvSpPr txBox="1"/>
          <p:nvPr/>
        </p:nvSpPr>
        <p:spPr>
          <a:xfrm>
            <a:off x="5290095" y="6037262"/>
            <a:ext cx="102657"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10000" b="0" spc="1000">
                <a:latin typeface="Open Sans Bold"/>
                <a:ea typeface="Open Sans Bold"/>
                <a:cs typeface="Open Sans Bold"/>
                <a:sym typeface="Open Sans Bold"/>
              </a:defRPr>
            </a:pPr>
            <a:endParaRPr dirty="0"/>
          </a:p>
        </p:txBody>
      </p:sp>
      <p:sp>
        <p:nvSpPr>
          <p:cNvPr id="2" name="Retângulo 1"/>
          <p:cNvSpPr/>
          <p:nvPr/>
        </p:nvSpPr>
        <p:spPr>
          <a:xfrm>
            <a:off x="5064408" y="2579905"/>
            <a:ext cx="15549577" cy="8556188"/>
          </a:xfrm>
          <a:prstGeom prst="rect">
            <a:avLst/>
          </a:prstGeom>
        </p:spPr>
        <p:txBody>
          <a:bodyPr wrap="none">
            <a:spAutoFit/>
          </a:bodyPr>
          <a:lstStyle/>
          <a:p>
            <a:pPr>
              <a:lnSpc>
                <a:spcPts val="6000"/>
              </a:lnSpc>
            </a:pPr>
            <a:endParaRPr lang="en-US" sz="9600" spc="-1" dirty="0">
              <a:solidFill>
                <a:srgbClr val="078342"/>
              </a:solidFill>
              <a:latin typeface="Gotham HTF Ultra" pitchFamily="2" charset="0"/>
              <a:ea typeface="Segoe UI"/>
            </a:endParaRPr>
          </a:p>
          <a:p>
            <a:pPr>
              <a:lnSpc>
                <a:spcPts val="6000"/>
              </a:lnSpc>
            </a:pPr>
            <a:r>
              <a:rPr lang="en-US" sz="9600" spc="-1" dirty="0">
                <a:solidFill>
                  <a:srgbClr val="9E0B0F"/>
                </a:solidFill>
                <a:latin typeface="Gotham HTF Ultra" pitchFamily="2" charset="0"/>
              </a:rPr>
              <a:t>UTI ADULTO NO SUS RS</a:t>
            </a:r>
          </a:p>
          <a:p>
            <a:pPr>
              <a:lnSpc>
                <a:spcPts val="6000"/>
              </a:lnSpc>
            </a:pPr>
            <a:endParaRPr lang="en-US" sz="9600" spc="-1" dirty="0">
              <a:solidFill>
                <a:srgbClr val="9E0B0F"/>
              </a:solidFill>
              <a:latin typeface="Gotham HTF Ultra" pitchFamily="2" charset="0"/>
            </a:endParaRPr>
          </a:p>
          <a:p>
            <a:pPr>
              <a:lnSpc>
                <a:spcPts val="6000"/>
              </a:lnSpc>
            </a:pPr>
            <a:r>
              <a:rPr lang="en-US" sz="9600" spc="-1" dirty="0">
                <a:solidFill>
                  <a:srgbClr val="078342"/>
                </a:solidFill>
                <a:latin typeface="Gotham HTF Ultra" pitchFamily="2" charset="0"/>
                <a:ea typeface="Segoe UI"/>
              </a:rPr>
              <a:t>933 </a:t>
            </a:r>
            <a:r>
              <a:rPr lang="en-US" sz="9600" spc="-1" dirty="0" err="1">
                <a:solidFill>
                  <a:srgbClr val="078342"/>
                </a:solidFill>
                <a:latin typeface="Gotham HTF Ultra" pitchFamily="2" charset="0"/>
                <a:ea typeface="Segoe UI"/>
              </a:rPr>
              <a:t>Leitos</a:t>
            </a:r>
            <a:r>
              <a:rPr lang="en-US" sz="9600" spc="-1" dirty="0">
                <a:solidFill>
                  <a:srgbClr val="078342"/>
                </a:solidFill>
                <a:latin typeface="Gotham HTF Ultra" pitchFamily="2" charset="0"/>
                <a:ea typeface="Segoe UI"/>
              </a:rPr>
              <a:t> </a:t>
            </a:r>
            <a:r>
              <a:rPr lang="en-US" sz="9600" spc="-1" dirty="0" err="1">
                <a:solidFill>
                  <a:srgbClr val="078342"/>
                </a:solidFill>
                <a:latin typeface="Gotham HTF Ultra" pitchFamily="2" charset="0"/>
                <a:ea typeface="Segoe UI"/>
              </a:rPr>
              <a:t>em</a:t>
            </a:r>
            <a:r>
              <a:rPr lang="en-US" sz="9600" spc="-1" dirty="0">
                <a:solidFill>
                  <a:srgbClr val="078342"/>
                </a:solidFill>
                <a:latin typeface="Gotham HTF Ultra" pitchFamily="2" charset="0"/>
                <a:ea typeface="Segoe UI"/>
              </a:rPr>
              <a:t> </a:t>
            </a:r>
            <a:r>
              <a:rPr lang="en-US" sz="9600" spc="-1" dirty="0" err="1">
                <a:solidFill>
                  <a:srgbClr val="078342"/>
                </a:solidFill>
                <a:latin typeface="Gotham HTF Ultra" pitchFamily="2" charset="0"/>
                <a:ea typeface="Segoe UI"/>
              </a:rPr>
              <a:t>março</a:t>
            </a:r>
            <a:r>
              <a:rPr lang="en-US" sz="9600" spc="-1" dirty="0">
                <a:solidFill>
                  <a:srgbClr val="078342"/>
                </a:solidFill>
                <a:latin typeface="Gotham HTF Ultra" pitchFamily="2" charset="0"/>
                <a:ea typeface="Segoe UI"/>
              </a:rPr>
              <a:t>/2020</a:t>
            </a:r>
          </a:p>
          <a:p>
            <a:pPr>
              <a:lnSpc>
                <a:spcPts val="6000"/>
              </a:lnSpc>
            </a:pPr>
            <a:endParaRPr lang="en-US" sz="9600" spc="-1" dirty="0">
              <a:solidFill>
                <a:srgbClr val="078342"/>
              </a:solidFill>
              <a:latin typeface="Gotham HTF Ultra" pitchFamily="2" charset="0"/>
              <a:ea typeface="Segoe UI"/>
            </a:endParaRPr>
          </a:p>
          <a:p>
            <a:pPr>
              <a:lnSpc>
                <a:spcPts val="6000"/>
              </a:lnSpc>
            </a:pPr>
            <a:endParaRPr lang="en-US" sz="9600" spc="-1" dirty="0">
              <a:solidFill>
                <a:srgbClr val="078342"/>
              </a:solidFill>
              <a:latin typeface="Gotham HTF Ultra" pitchFamily="2" charset="0"/>
              <a:ea typeface="Segoe UI"/>
            </a:endParaRPr>
          </a:p>
          <a:p>
            <a:pPr>
              <a:lnSpc>
                <a:spcPts val="6000"/>
              </a:lnSpc>
            </a:pPr>
            <a:r>
              <a:rPr lang="en-US" sz="9600" spc="-1" dirty="0" err="1">
                <a:solidFill>
                  <a:srgbClr val="078342"/>
                </a:solidFill>
                <a:latin typeface="Gotham HTF Ultra" pitchFamily="2" charset="0"/>
                <a:ea typeface="Segoe UI"/>
              </a:rPr>
              <a:t>Hoje</a:t>
            </a:r>
            <a:r>
              <a:rPr lang="en-US" sz="9600" spc="-1" dirty="0">
                <a:solidFill>
                  <a:srgbClr val="078342"/>
                </a:solidFill>
                <a:latin typeface="Gotham HTF Ultra" pitchFamily="2" charset="0"/>
                <a:ea typeface="Segoe UI"/>
              </a:rPr>
              <a:t> </a:t>
            </a:r>
            <a:r>
              <a:rPr lang="en-US" sz="9600" spc="-1" dirty="0" err="1" smtClean="0">
                <a:solidFill>
                  <a:srgbClr val="078342"/>
                </a:solidFill>
                <a:latin typeface="Gotham HTF Ultra" pitchFamily="2" charset="0"/>
                <a:ea typeface="Segoe UI"/>
              </a:rPr>
              <a:t>chegamos</a:t>
            </a:r>
            <a:r>
              <a:rPr lang="en-US" sz="9600" spc="-1" dirty="0" smtClean="0">
                <a:solidFill>
                  <a:srgbClr val="078342"/>
                </a:solidFill>
                <a:latin typeface="Gotham HTF Ultra" pitchFamily="2" charset="0"/>
                <a:ea typeface="Segoe UI"/>
              </a:rPr>
              <a:t> a</a:t>
            </a:r>
            <a:endParaRPr lang="en-US" sz="9600" spc="-1" dirty="0">
              <a:solidFill>
                <a:srgbClr val="078342"/>
              </a:solidFill>
              <a:latin typeface="Gotham HTF Ultra" pitchFamily="2" charset="0"/>
              <a:ea typeface="Segoe UI"/>
            </a:endParaRPr>
          </a:p>
          <a:p>
            <a:pPr>
              <a:lnSpc>
                <a:spcPts val="6000"/>
              </a:lnSpc>
            </a:pPr>
            <a:endParaRPr lang="en-US" sz="9600" spc="-1" dirty="0">
              <a:solidFill>
                <a:srgbClr val="078342"/>
              </a:solidFill>
              <a:latin typeface="Gotham HTF Ultra" pitchFamily="2" charset="0"/>
              <a:ea typeface="Segoe UI"/>
            </a:endParaRPr>
          </a:p>
          <a:p>
            <a:pPr>
              <a:lnSpc>
                <a:spcPts val="6000"/>
              </a:lnSpc>
            </a:pPr>
            <a:r>
              <a:rPr lang="en-US" sz="9600" spc="-1" dirty="0" smtClean="0">
                <a:solidFill>
                  <a:srgbClr val="9E0B0F"/>
                </a:solidFill>
                <a:latin typeface="Gotham HTF Ultra" pitchFamily="2" charset="0"/>
              </a:rPr>
              <a:t>1.840 </a:t>
            </a:r>
            <a:r>
              <a:rPr lang="en-US" sz="9600" spc="-1" dirty="0" err="1">
                <a:solidFill>
                  <a:srgbClr val="9E0B0F"/>
                </a:solidFill>
                <a:latin typeface="Gotham HTF Ultra" pitchFamily="2" charset="0"/>
              </a:rPr>
              <a:t>Leitos</a:t>
            </a:r>
            <a:endParaRPr lang="en-US" sz="9600" spc="-1" dirty="0">
              <a:solidFill>
                <a:srgbClr val="9E0B0F"/>
              </a:solidFill>
              <a:latin typeface="Gotham HTF Ultra" pitchFamily="2" charset="0"/>
            </a:endParaRPr>
          </a:p>
          <a:p>
            <a:pPr>
              <a:lnSpc>
                <a:spcPts val="6000"/>
              </a:lnSpc>
            </a:pPr>
            <a:endParaRPr lang="en-US" sz="9600" spc="-1" dirty="0">
              <a:solidFill>
                <a:srgbClr val="078342"/>
              </a:solidFill>
              <a:latin typeface="Gotham HTF Ultra" pitchFamily="2" charset="0"/>
              <a:ea typeface="Segoe UI"/>
            </a:endParaRPr>
          </a:p>
          <a:p>
            <a:pPr>
              <a:lnSpc>
                <a:spcPts val="6000"/>
              </a:lnSpc>
            </a:pPr>
            <a:endParaRPr lang="en-US" sz="9600" spc="-1" dirty="0">
              <a:solidFill>
                <a:srgbClr val="078342"/>
              </a:solidFill>
              <a:latin typeface="Gotham HTF Ultra" pitchFamily="2" charset="0"/>
            </a:endParaRPr>
          </a:p>
        </p:txBody>
      </p:sp>
    </p:spTree>
    <p:extLst>
      <p:ext uri="{BB962C8B-B14F-4D97-AF65-F5344CB8AC3E}">
        <p14:creationId xmlns:p14="http://schemas.microsoft.com/office/powerpoint/2010/main" val="389148432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pic>
        <p:nvPicPr>
          <p:cNvPr id="164"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165" name="Título…"/>
          <p:cNvSpPr txBox="1"/>
          <p:nvPr/>
        </p:nvSpPr>
        <p:spPr>
          <a:xfrm>
            <a:off x="5290095" y="6037262"/>
            <a:ext cx="102657"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10000" b="0" spc="1000">
                <a:latin typeface="Open Sans Bold"/>
                <a:ea typeface="Open Sans Bold"/>
                <a:cs typeface="Open Sans Bold"/>
                <a:sym typeface="Open Sans Bold"/>
              </a:defRPr>
            </a:pPr>
            <a:endParaRPr dirty="0"/>
          </a:p>
        </p:txBody>
      </p:sp>
      <p:sp>
        <p:nvSpPr>
          <p:cNvPr id="2" name="Retângulo 1"/>
          <p:cNvSpPr/>
          <p:nvPr/>
        </p:nvSpPr>
        <p:spPr>
          <a:xfrm>
            <a:off x="12746831" y="2579905"/>
            <a:ext cx="184731" cy="1631216"/>
          </a:xfrm>
          <a:prstGeom prst="rect">
            <a:avLst/>
          </a:prstGeom>
        </p:spPr>
        <p:txBody>
          <a:bodyPr wrap="none">
            <a:spAutoFit/>
          </a:bodyPr>
          <a:lstStyle/>
          <a:p>
            <a:pPr>
              <a:lnSpc>
                <a:spcPts val="6000"/>
              </a:lnSpc>
            </a:pPr>
            <a:endParaRPr lang="en-US" sz="9600" spc="-1" dirty="0">
              <a:solidFill>
                <a:srgbClr val="078342"/>
              </a:solidFill>
              <a:latin typeface="Gotham HTF Ultra" pitchFamily="2" charset="0"/>
              <a:ea typeface="Segoe UI"/>
            </a:endParaRPr>
          </a:p>
          <a:p>
            <a:pPr>
              <a:lnSpc>
                <a:spcPts val="6000"/>
              </a:lnSpc>
            </a:pPr>
            <a:endParaRPr lang="en-US" sz="9600" spc="-1" dirty="0">
              <a:solidFill>
                <a:srgbClr val="078342"/>
              </a:solidFill>
              <a:latin typeface="Gotham HTF Ultra" pitchFamily="2" charset="0"/>
            </a:endParaRPr>
          </a:p>
        </p:txBody>
      </p:sp>
      <p:pic>
        <p:nvPicPr>
          <p:cNvPr id="6" name="Imagem 5" descr="777.png"/>
          <p:cNvPicPr>
            <a:picLocks noChangeAspect="1"/>
          </p:cNvPicPr>
          <p:nvPr/>
        </p:nvPicPr>
        <p:blipFill>
          <a:blip r:embed="rId4" cstate="print"/>
          <a:stretch>
            <a:fillRect/>
          </a:stretch>
        </p:blipFill>
        <p:spPr>
          <a:xfrm>
            <a:off x="2932637" y="2256950"/>
            <a:ext cx="17430347" cy="10445260"/>
          </a:xfrm>
          <a:prstGeom prst="rect">
            <a:avLst/>
          </a:prstGeom>
        </p:spPr>
      </p:pic>
      <p:sp>
        <p:nvSpPr>
          <p:cNvPr id="3" name="Retângulo 2"/>
          <p:cNvSpPr/>
          <p:nvPr/>
        </p:nvSpPr>
        <p:spPr>
          <a:xfrm>
            <a:off x="3850862" y="1102483"/>
            <a:ext cx="12891671" cy="830997"/>
          </a:xfrm>
          <a:prstGeom prst="rect">
            <a:avLst/>
          </a:prstGeom>
        </p:spPr>
        <p:txBody>
          <a:bodyPr wrap="none">
            <a:spAutoFit/>
          </a:bodyPr>
          <a:lstStyle/>
          <a:p>
            <a:r>
              <a:rPr lang="pt-BR" sz="4800" dirty="0">
                <a:solidFill>
                  <a:srgbClr val="C00000"/>
                </a:solidFill>
                <a:latin typeface="Gotham HTF Black"/>
              </a:rPr>
              <a:t>Distribuição de </a:t>
            </a:r>
            <a:r>
              <a:rPr lang="pt-BR" sz="4800" dirty="0" smtClean="0">
                <a:solidFill>
                  <a:srgbClr val="C00000"/>
                </a:solidFill>
                <a:latin typeface="Gotham HTF Black"/>
              </a:rPr>
              <a:t>Leitos até SETEMBRO/2020</a:t>
            </a:r>
            <a:endParaRPr lang="pt-BR" sz="4800" dirty="0">
              <a:solidFill>
                <a:srgbClr val="C00000"/>
              </a:solidFill>
              <a:latin typeface="Gotham HTF Black"/>
            </a:endParaRPr>
          </a:p>
        </p:txBody>
      </p:sp>
    </p:spTree>
    <p:extLst>
      <p:ext uri="{BB962C8B-B14F-4D97-AF65-F5344CB8AC3E}">
        <p14:creationId xmlns:p14="http://schemas.microsoft.com/office/powerpoint/2010/main" val="425779912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pic>
        <p:nvPicPr>
          <p:cNvPr id="164"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165" name="Título…"/>
          <p:cNvSpPr txBox="1"/>
          <p:nvPr/>
        </p:nvSpPr>
        <p:spPr>
          <a:xfrm>
            <a:off x="5290095" y="6037262"/>
            <a:ext cx="102657"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10000" b="0" spc="1000">
                <a:latin typeface="Open Sans Bold"/>
                <a:ea typeface="Open Sans Bold"/>
                <a:cs typeface="Open Sans Bold"/>
                <a:sym typeface="Open Sans Bold"/>
              </a:defRPr>
            </a:pPr>
            <a:endParaRPr dirty="0"/>
          </a:p>
        </p:txBody>
      </p:sp>
      <p:sp>
        <p:nvSpPr>
          <p:cNvPr id="2" name="Retângulo 1"/>
          <p:cNvSpPr/>
          <p:nvPr/>
        </p:nvSpPr>
        <p:spPr>
          <a:xfrm>
            <a:off x="4684264" y="7556887"/>
            <a:ext cx="17305363" cy="5253746"/>
          </a:xfrm>
          <a:prstGeom prst="rect">
            <a:avLst/>
          </a:prstGeom>
        </p:spPr>
        <p:txBody>
          <a:bodyPr wrap="square" lIns="91440" tIns="45720" rIns="91440" bIns="45720" anchor="t">
            <a:spAutoFit/>
          </a:bodyPr>
          <a:lstStyle/>
          <a:p>
            <a:pPr marL="457200" indent="-457200" algn="l" defTabSz="1828800" hangingPunct="1">
              <a:lnSpc>
                <a:spcPct val="90000"/>
              </a:lnSpc>
              <a:spcAft>
                <a:spcPts val="1200"/>
              </a:spcAft>
              <a:buFont typeface="Wingdings" panose="05000000000000000000" pitchFamily="2" charset="2"/>
              <a:buChar char="§"/>
            </a:pPr>
            <a:r>
              <a:rPr lang="pt-BR" sz="3500" b="0" spc="350" dirty="0">
                <a:latin typeface="Open Sans Bold"/>
                <a:ea typeface="Open Sans Bold"/>
                <a:cs typeface="Open Sans Bold"/>
              </a:rPr>
              <a:t>ESTRUTURA DA SES</a:t>
            </a:r>
          </a:p>
          <a:p>
            <a:pPr marL="457200" indent="-457200" algn="l" defTabSz="1828800" hangingPunct="1">
              <a:lnSpc>
                <a:spcPct val="90000"/>
              </a:lnSpc>
              <a:spcAft>
                <a:spcPts val="1200"/>
              </a:spcAft>
              <a:buFont typeface="Wingdings" panose="05000000000000000000" pitchFamily="2" charset="2"/>
              <a:buChar char="§"/>
            </a:pPr>
            <a:r>
              <a:rPr lang="pt-BR" sz="3500" b="0" spc="350" dirty="0">
                <a:latin typeface="Open Sans Bold"/>
                <a:ea typeface="Open Sans Bold"/>
                <a:cs typeface="Open Sans Bold"/>
              </a:rPr>
              <a:t>AÇÕES COVID-19</a:t>
            </a:r>
          </a:p>
          <a:p>
            <a:pPr marL="457200" indent="-457200" algn="l" defTabSz="1828800" hangingPunct="1">
              <a:lnSpc>
                <a:spcPct val="90000"/>
              </a:lnSpc>
              <a:spcAft>
                <a:spcPts val="1200"/>
              </a:spcAft>
              <a:buFont typeface="Wingdings" panose="05000000000000000000" pitchFamily="2" charset="2"/>
              <a:buChar char="§"/>
            </a:pPr>
            <a:r>
              <a:rPr lang="pt-BR" sz="3500" b="0" spc="350" dirty="0">
                <a:latin typeface="Open Sans Bold"/>
                <a:ea typeface="Open Sans Bold"/>
                <a:cs typeface="Open Sans Bold"/>
              </a:rPr>
              <a:t>VACINAÇÃO</a:t>
            </a:r>
          </a:p>
          <a:p>
            <a:pPr marL="457200" indent="-457200" algn="l" defTabSz="1828800" hangingPunct="1">
              <a:lnSpc>
                <a:spcPct val="90000"/>
              </a:lnSpc>
              <a:spcAft>
                <a:spcPts val="1200"/>
              </a:spcAft>
              <a:buFont typeface="Wingdings" panose="05000000000000000000" pitchFamily="2" charset="2"/>
              <a:buChar char="§"/>
            </a:pPr>
            <a:r>
              <a:rPr lang="pt-BR" sz="3500" b="0" spc="350" dirty="0">
                <a:latin typeface="Open Sans Bold"/>
                <a:ea typeface="Open Sans Bold"/>
                <a:cs typeface="Open Sans Bold"/>
              </a:rPr>
              <a:t>PROJETOS ESTRATÉGICOS</a:t>
            </a:r>
          </a:p>
          <a:p>
            <a:pPr marL="457200" indent="-457200" algn="l" defTabSz="1828800" hangingPunct="1">
              <a:lnSpc>
                <a:spcPct val="90000"/>
              </a:lnSpc>
              <a:spcAft>
                <a:spcPts val="1200"/>
              </a:spcAft>
              <a:buFont typeface="Wingdings" panose="05000000000000000000" pitchFamily="2" charset="2"/>
              <a:buChar char="§"/>
            </a:pPr>
            <a:r>
              <a:rPr lang="pt-BR" sz="3500" b="0" spc="350" dirty="0">
                <a:latin typeface="Open Sans Bold"/>
                <a:ea typeface="Open Sans Bold"/>
                <a:cs typeface="Open Sans Bold"/>
              </a:rPr>
              <a:t>DADOS ORÇAMENTÁRIOS/ FINANCEIROS</a:t>
            </a:r>
          </a:p>
          <a:p>
            <a:pPr marL="457200" indent="-457200" algn="l" defTabSz="1828800" hangingPunct="1">
              <a:lnSpc>
                <a:spcPct val="90000"/>
              </a:lnSpc>
              <a:spcAft>
                <a:spcPts val="1200"/>
              </a:spcAft>
              <a:buFont typeface="Wingdings" panose="05000000000000000000" pitchFamily="2" charset="2"/>
              <a:buChar char="§"/>
            </a:pPr>
            <a:r>
              <a:rPr lang="pt-BR" sz="3500" b="0" spc="350" dirty="0">
                <a:latin typeface="Open Sans Bold"/>
                <a:ea typeface="Open Sans Bold"/>
                <a:cs typeface="Open Sans Bold"/>
              </a:rPr>
              <a:t>INFORMAÇÕES GERAIS</a:t>
            </a:r>
          </a:p>
          <a:p>
            <a:pPr algn="l">
              <a:lnSpc>
                <a:spcPct val="90000"/>
              </a:lnSpc>
            </a:pPr>
            <a:endParaRPr lang="pt-BR" sz="9600" spc="-1" dirty="0">
              <a:solidFill>
                <a:srgbClr val="00B050"/>
              </a:solidFill>
              <a:latin typeface="Open Sans Light"/>
              <a:cs typeface="GothamHTF-Black"/>
            </a:endParaRPr>
          </a:p>
        </p:txBody>
      </p:sp>
      <p:sp>
        <p:nvSpPr>
          <p:cNvPr id="3" name="Retângulo 2"/>
          <p:cNvSpPr/>
          <p:nvPr/>
        </p:nvSpPr>
        <p:spPr>
          <a:xfrm>
            <a:off x="4548553" y="946812"/>
            <a:ext cx="15533077" cy="1146211"/>
          </a:xfrm>
          <a:prstGeom prst="rect">
            <a:avLst/>
          </a:prstGeom>
        </p:spPr>
        <p:txBody>
          <a:bodyPr wrap="square">
            <a:spAutoFit/>
          </a:bodyPr>
          <a:lstStyle/>
          <a:p>
            <a:pPr>
              <a:lnSpc>
                <a:spcPct val="107000"/>
              </a:lnSpc>
            </a:pPr>
            <a:endParaRPr lang="pt-BR" sz="3200" dirty="0">
              <a:latin typeface="GothamHTF-Black"/>
              <a:ea typeface="Times New Roman" panose="02020603050405020304" pitchFamily="18" charset="0"/>
              <a:cs typeface="Helvetica" panose="020B0604020202020204" pitchFamily="34" charset="0"/>
              <a:hlinkClick r:id="rId4"/>
            </a:endParaRPr>
          </a:p>
          <a:p>
            <a:pPr>
              <a:lnSpc>
                <a:spcPct val="107000"/>
              </a:lnSpc>
            </a:pPr>
            <a:endParaRPr lang="pt-BR" sz="3200" dirty="0">
              <a:latin typeface="GothamHTF-Black"/>
              <a:ea typeface="Times New Roman" panose="02020603050405020304" pitchFamily="18" charset="0"/>
              <a:cs typeface="Helvetica" panose="020B0604020202020204" pitchFamily="34" charset="0"/>
              <a:hlinkClick r:id="rId4"/>
            </a:endParaRPr>
          </a:p>
        </p:txBody>
      </p:sp>
      <p:sp>
        <p:nvSpPr>
          <p:cNvPr id="4" name="AutoShape 2" descr="Secretaria Estadual de Saúde de Pernambuco | Secretaria Estadual de Saúde de  Pernambu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4" descr="Secretaria Estadual de Saúde de Pernambuco | Secretaria Estadual de Saúde de  Pernambuco"/>
          <p:cNvSpPr>
            <a:spLocks noChangeAspect="1" noChangeArrowheads="1"/>
          </p:cNvSpPr>
          <p:nvPr/>
        </p:nvSpPr>
        <p:spPr bwMode="auto">
          <a:xfrm>
            <a:off x="17433831" y="28779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Retângulo 4">
            <a:extLst>
              <a:ext uri="{FF2B5EF4-FFF2-40B4-BE49-F238E27FC236}">
                <a16:creationId xmlns:a16="http://schemas.microsoft.com/office/drawing/2014/main" id="{11254E38-94B3-4F5F-90EF-4A8F441898D1}"/>
              </a:ext>
            </a:extLst>
          </p:cNvPr>
          <p:cNvSpPr/>
          <p:nvPr/>
        </p:nvSpPr>
        <p:spPr>
          <a:xfrm>
            <a:off x="4684264" y="2735249"/>
            <a:ext cx="18168004" cy="1548116"/>
          </a:xfrm>
          <a:prstGeom prst="rect">
            <a:avLst/>
          </a:prstGeom>
        </p:spPr>
        <p:txBody>
          <a:bodyPr wrap="square" lIns="91440" tIns="45720" rIns="91440" bIns="45720" anchor="t">
            <a:spAutoFit/>
          </a:bodyPr>
          <a:lstStyle/>
          <a:p>
            <a:pPr algn="l" defTabSz="1828800" hangingPunct="1">
              <a:lnSpc>
                <a:spcPct val="90000"/>
              </a:lnSpc>
              <a:spcBef>
                <a:spcPct val="0"/>
              </a:spcBef>
              <a:spcAft>
                <a:spcPts val="1200"/>
              </a:spcAft>
              <a:defRPr/>
            </a:pPr>
            <a:r>
              <a:rPr lang="pt-BR" sz="4700" b="0" spc="1800" dirty="0">
                <a:solidFill>
                  <a:srgbClr val="659469"/>
                </a:solidFill>
                <a:latin typeface="Open Sans Light"/>
              </a:rPr>
              <a:t>SUMÁRIO DA </a:t>
            </a:r>
          </a:p>
          <a:p>
            <a:pPr algn="l" defTabSz="1828800" hangingPunct="1">
              <a:lnSpc>
                <a:spcPct val="90000"/>
              </a:lnSpc>
              <a:spcBef>
                <a:spcPct val="0"/>
              </a:spcBef>
              <a:spcAft>
                <a:spcPts val="1200"/>
              </a:spcAft>
              <a:defRPr/>
            </a:pPr>
            <a:r>
              <a:rPr lang="pt-BR" sz="4700" b="0" spc="1800" dirty="0">
                <a:solidFill>
                  <a:srgbClr val="659469"/>
                </a:solidFill>
                <a:latin typeface="Open Sans Light"/>
              </a:rPr>
              <a:t>APRESENTAÇÃO</a:t>
            </a:r>
          </a:p>
        </p:txBody>
      </p:sp>
    </p:spTree>
    <p:extLst>
      <p:ext uri="{BB962C8B-B14F-4D97-AF65-F5344CB8AC3E}">
        <p14:creationId xmlns:p14="http://schemas.microsoft.com/office/powerpoint/2010/main" val="298859446"/>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2"/>
          <a:stretch>
            <a:fillRect/>
          </a:stretch>
        </p:blipFill>
        <p:spPr>
          <a:xfrm rot="16200000">
            <a:off x="-4559094" y="5062123"/>
            <a:ext cx="13716001" cy="3591754"/>
          </a:xfrm>
          <a:prstGeom prst="rect">
            <a:avLst/>
          </a:prstGeom>
          <a:ln w="12700">
            <a:miter lim="400000"/>
          </a:ln>
        </p:spPr>
      </p:pic>
      <p:sp>
        <p:nvSpPr>
          <p:cNvPr id="2" name="Retângulo 1"/>
          <p:cNvSpPr/>
          <p:nvPr/>
        </p:nvSpPr>
        <p:spPr>
          <a:xfrm>
            <a:off x="3997234" y="595696"/>
            <a:ext cx="18653760" cy="2144177"/>
          </a:xfrm>
          <a:prstGeom prst="rect">
            <a:avLst/>
          </a:prstGeom>
        </p:spPr>
        <p:txBody>
          <a:bodyPr wrap="square">
            <a:spAutoFit/>
          </a:bodyPr>
          <a:lstStyle/>
          <a:p>
            <a:pPr algn="l">
              <a:lnSpc>
                <a:spcPts val="4000"/>
              </a:lnSpc>
            </a:pPr>
            <a:r>
              <a:rPr lang="en-US" sz="4400" spc="-1" dirty="0">
                <a:solidFill>
                  <a:schemeClr val="tx1">
                    <a:lumMod val="75000"/>
                    <a:lumOff val="25000"/>
                  </a:schemeClr>
                </a:solidFill>
                <a:latin typeface="Gotham HTF Black"/>
                <a:ea typeface="Segoe UI"/>
              </a:rPr>
              <a:t>O total de </a:t>
            </a:r>
            <a:r>
              <a:rPr lang="en-US" sz="4400" spc="-1" dirty="0" err="1">
                <a:solidFill>
                  <a:schemeClr val="tx1">
                    <a:lumMod val="75000"/>
                    <a:lumOff val="25000"/>
                  </a:schemeClr>
                </a:solidFill>
                <a:latin typeface="Gotham HTF Black"/>
                <a:ea typeface="Segoe UI"/>
              </a:rPr>
              <a:t>leitos</a:t>
            </a:r>
            <a:r>
              <a:rPr lang="en-US" sz="4400" spc="-1" dirty="0">
                <a:solidFill>
                  <a:schemeClr val="tx1">
                    <a:lumMod val="75000"/>
                    <a:lumOff val="25000"/>
                  </a:schemeClr>
                </a:solidFill>
                <a:latin typeface="Gotham HTF Black"/>
                <a:ea typeface="Segoe UI"/>
              </a:rPr>
              <a:t> </a:t>
            </a:r>
            <a:r>
              <a:rPr lang="en-US" sz="4400" spc="-1" dirty="0" err="1">
                <a:solidFill>
                  <a:schemeClr val="tx1">
                    <a:lumMod val="75000"/>
                    <a:lumOff val="25000"/>
                  </a:schemeClr>
                </a:solidFill>
                <a:latin typeface="Gotham HTF Black"/>
                <a:ea typeface="Segoe UI"/>
              </a:rPr>
              <a:t>em</a:t>
            </a:r>
            <a:r>
              <a:rPr lang="en-US" sz="4400" spc="-1" dirty="0">
                <a:solidFill>
                  <a:schemeClr val="tx1">
                    <a:lumMod val="75000"/>
                    <a:lumOff val="25000"/>
                  </a:schemeClr>
                </a:solidFill>
                <a:latin typeface="Gotham HTF Black"/>
                <a:ea typeface="Segoe UI"/>
              </a:rPr>
              <a:t> </a:t>
            </a:r>
            <a:r>
              <a:rPr lang="en-US" sz="4400" spc="-1" dirty="0" err="1">
                <a:solidFill>
                  <a:schemeClr val="tx1">
                    <a:lumMod val="75000"/>
                    <a:lumOff val="25000"/>
                  </a:schemeClr>
                </a:solidFill>
                <a:latin typeface="Gotham HTF Black"/>
                <a:ea typeface="Segoe UI"/>
              </a:rPr>
              <a:t>funcionamento</a:t>
            </a:r>
            <a:r>
              <a:rPr lang="en-US" sz="4400" spc="-1" dirty="0">
                <a:solidFill>
                  <a:schemeClr val="tx1">
                    <a:lumMod val="75000"/>
                    <a:lumOff val="25000"/>
                  </a:schemeClr>
                </a:solidFill>
                <a:latin typeface="Gotham HTF Black"/>
                <a:ea typeface="Segoe UI"/>
              </a:rPr>
              <a:t>, </a:t>
            </a:r>
            <a:r>
              <a:rPr lang="en-US" sz="4400" spc="-1" dirty="0" err="1">
                <a:solidFill>
                  <a:schemeClr val="tx1">
                    <a:lumMod val="75000"/>
                    <a:lumOff val="25000"/>
                  </a:schemeClr>
                </a:solidFill>
                <a:latin typeface="Gotham HTF Black"/>
                <a:ea typeface="Segoe UI"/>
              </a:rPr>
              <a:t>os</a:t>
            </a:r>
            <a:r>
              <a:rPr lang="en-US" sz="4400" spc="-1" dirty="0">
                <a:solidFill>
                  <a:schemeClr val="tx1">
                    <a:lumMod val="75000"/>
                    <a:lumOff val="25000"/>
                  </a:schemeClr>
                </a:solidFill>
                <a:latin typeface="Gotham HTF Black"/>
                <a:ea typeface="Segoe UI"/>
              </a:rPr>
              <a:t> </a:t>
            </a:r>
            <a:r>
              <a:rPr lang="en-US" sz="4400" spc="-1" dirty="0" err="1">
                <a:solidFill>
                  <a:schemeClr val="tx1">
                    <a:lumMod val="75000"/>
                    <a:lumOff val="25000"/>
                  </a:schemeClr>
                </a:solidFill>
                <a:latin typeface="Gotham HTF Black"/>
                <a:ea typeface="Segoe UI"/>
              </a:rPr>
              <a:t>pacientes</a:t>
            </a:r>
            <a:r>
              <a:rPr lang="en-US" sz="4400" spc="-1" dirty="0">
                <a:solidFill>
                  <a:schemeClr val="tx1">
                    <a:lumMod val="75000"/>
                    <a:lumOff val="25000"/>
                  </a:schemeClr>
                </a:solidFill>
                <a:latin typeface="Gotham HTF Black"/>
                <a:ea typeface="Segoe UI"/>
              </a:rPr>
              <a:t> </a:t>
            </a:r>
            <a:r>
              <a:rPr lang="en-US" sz="4400" spc="-1" dirty="0" err="1">
                <a:solidFill>
                  <a:schemeClr val="tx1">
                    <a:lumMod val="75000"/>
                    <a:lumOff val="25000"/>
                  </a:schemeClr>
                </a:solidFill>
                <a:latin typeface="Gotham HTF Black"/>
                <a:ea typeface="Segoe UI"/>
              </a:rPr>
              <a:t>Covid</a:t>
            </a:r>
            <a:r>
              <a:rPr lang="en-US" sz="4400" spc="-1" dirty="0">
                <a:solidFill>
                  <a:schemeClr val="tx1">
                    <a:lumMod val="75000"/>
                    <a:lumOff val="25000"/>
                  </a:schemeClr>
                </a:solidFill>
                <a:latin typeface="Gotham HTF Black"/>
                <a:ea typeface="Segoe UI"/>
              </a:rPr>
              <a:t> </a:t>
            </a:r>
            <a:r>
              <a:rPr lang="en-US" sz="4400" spc="-1" dirty="0" err="1">
                <a:solidFill>
                  <a:schemeClr val="tx1">
                    <a:lumMod val="75000"/>
                    <a:lumOff val="25000"/>
                  </a:schemeClr>
                </a:solidFill>
                <a:latin typeface="Gotham HTF Black"/>
                <a:ea typeface="Segoe UI"/>
              </a:rPr>
              <a:t>em</a:t>
            </a:r>
            <a:r>
              <a:rPr lang="en-US" sz="4400" spc="-1" dirty="0">
                <a:solidFill>
                  <a:schemeClr val="tx1">
                    <a:lumMod val="75000"/>
                    <a:lumOff val="25000"/>
                  </a:schemeClr>
                </a:solidFill>
                <a:latin typeface="Gotham HTF Black"/>
                <a:ea typeface="Segoe UI"/>
              </a:rPr>
              <a:t> </a:t>
            </a:r>
            <a:r>
              <a:rPr lang="en-US" sz="4400" spc="-1" dirty="0" err="1">
                <a:solidFill>
                  <a:schemeClr val="tx1">
                    <a:lumMod val="75000"/>
                    <a:lumOff val="25000"/>
                  </a:schemeClr>
                </a:solidFill>
                <a:latin typeface="Gotham HTF Black"/>
                <a:ea typeface="Segoe UI"/>
              </a:rPr>
              <a:t>leitos</a:t>
            </a:r>
            <a:r>
              <a:rPr lang="en-US" sz="4400" spc="-1" dirty="0">
                <a:solidFill>
                  <a:schemeClr val="tx1">
                    <a:lumMod val="75000"/>
                    <a:lumOff val="25000"/>
                  </a:schemeClr>
                </a:solidFill>
                <a:latin typeface="Gotham HTF Black"/>
                <a:ea typeface="Segoe UI"/>
              </a:rPr>
              <a:t> </a:t>
            </a:r>
            <a:r>
              <a:rPr lang="en-US" sz="4400" spc="-1" dirty="0" err="1">
                <a:solidFill>
                  <a:schemeClr val="tx1">
                    <a:lumMod val="75000"/>
                    <a:lumOff val="25000"/>
                  </a:schemeClr>
                </a:solidFill>
                <a:latin typeface="Gotham HTF Black"/>
                <a:ea typeface="Segoe UI"/>
              </a:rPr>
              <a:t>clínicos</a:t>
            </a:r>
            <a:r>
              <a:rPr lang="en-US" sz="4400" spc="-1" dirty="0">
                <a:solidFill>
                  <a:schemeClr val="tx1">
                    <a:lumMod val="75000"/>
                    <a:lumOff val="25000"/>
                  </a:schemeClr>
                </a:solidFill>
                <a:latin typeface="Gotham HTF Black"/>
                <a:ea typeface="Segoe UI"/>
              </a:rPr>
              <a:t> e UTI, inclusive </a:t>
            </a:r>
            <a:r>
              <a:rPr lang="en-US" sz="4400" spc="-1" dirty="0" err="1">
                <a:solidFill>
                  <a:schemeClr val="tx1">
                    <a:lumMod val="75000"/>
                    <a:lumOff val="25000"/>
                  </a:schemeClr>
                </a:solidFill>
                <a:latin typeface="Gotham HTF Black"/>
                <a:ea typeface="Segoe UI"/>
              </a:rPr>
              <a:t>os</a:t>
            </a:r>
            <a:r>
              <a:rPr lang="en-US" sz="4400" spc="-1" dirty="0">
                <a:solidFill>
                  <a:schemeClr val="tx1">
                    <a:lumMod val="75000"/>
                    <a:lumOff val="25000"/>
                  </a:schemeClr>
                </a:solidFill>
                <a:latin typeface="Gotham HTF Black"/>
                <a:ea typeface="Segoe UI"/>
              </a:rPr>
              <a:t> privados, </a:t>
            </a:r>
            <a:r>
              <a:rPr lang="en-US" sz="4400" spc="-1" dirty="0" err="1">
                <a:solidFill>
                  <a:schemeClr val="tx1">
                    <a:lumMod val="75000"/>
                    <a:lumOff val="25000"/>
                  </a:schemeClr>
                </a:solidFill>
                <a:latin typeface="Gotham HTF Black"/>
                <a:ea typeface="Segoe UI"/>
              </a:rPr>
              <a:t>podem</a:t>
            </a:r>
            <a:r>
              <a:rPr lang="en-US" sz="4400" spc="-1" dirty="0">
                <a:solidFill>
                  <a:schemeClr val="tx1">
                    <a:lumMod val="75000"/>
                    <a:lumOff val="25000"/>
                  </a:schemeClr>
                </a:solidFill>
                <a:latin typeface="Gotham HTF Black"/>
                <a:ea typeface="Segoe UI"/>
              </a:rPr>
              <a:t> ser </a:t>
            </a:r>
            <a:r>
              <a:rPr lang="en-US" sz="4400" spc="-1" dirty="0" err="1">
                <a:solidFill>
                  <a:schemeClr val="tx1">
                    <a:lumMod val="75000"/>
                    <a:lumOff val="25000"/>
                  </a:schemeClr>
                </a:solidFill>
                <a:latin typeface="Gotham HTF Black"/>
                <a:ea typeface="Segoe UI"/>
              </a:rPr>
              <a:t>acompanhados</a:t>
            </a:r>
            <a:r>
              <a:rPr lang="en-US" sz="4400" spc="-1" dirty="0">
                <a:solidFill>
                  <a:schemeClr val="tx1">
                    <a:lumMod val="75000"/>
                    <a:lumOff val="25000"/>
                  </a:schemeClr>
                </a:solidFill>
                <a:latin typeface="Gotham HTF Black"/>
                <a:ea typeface="Segoe UI"/>
              </a:rPr>
              <a:t> no </a:t>
            </a:r>
            <a:r>
              <a:rPr lang="en-US" sz="4400" spc="-1" dirty="0" err="1">
                <a:solidFill>
                  <a:srgbClr val="078342"/>
                </a:solidFill>
                <a:latin typeface="Gotham HTF Black"/>
                <a:ea typeface="Segoe UI"/>
              </a:rPr>
              <a:t>Mapa</a:t>
            </a:r>
            <a:r>
              <a:rPr lang="en-US" sz="4400" spc="-1" dirty="0">
                <a:solidFill>
                  <a:srgbClr val="078342"/>
                </a:solidFill>
                <a:latin typeface="Gotham HTF Black"/>
                <a:ea typeface="Segoe UI"/>
              </a:rPr>
              <a:t> dos </a:t>
            </a:r>
            <a:r>
              <a:rPr lang="en-US" sz="4400" spc="-1" dirty="0" err="1">
                <a:solidFill>
                  <a:srgbClr val="078342"/>
                </a:solidFill>
                <a:latin typeface="Gotham HTF Black"/>
                <a:ea typeface="Segoe UI"/>
              </a:rPr>
              <a:t>Leitos</a:t>
            </a:r>
            <a:r>
              <a:rPr lang="en-US" sz="4400" spc="-1" dirty="0">
                <a:solidFill>
                  <a:srgbClr val="078342"/>
                </a:solidFill>
                <a:latin typeface="Gotham HTF Black"/>
                <a:ea typeface="Segoe UI"/>
              </a:rPr>
              <a:t>,</a:t>
            </a:r>
          </a:p>
          <a:p>
            <a:pPr>
              <a:lnSpc>
                <a:spcPts val="4000"/>
              </a:lnSpc>
            </a:pPr>
            <a:endParaRPr lang="en-US" spc="-1" dirty="0">
              <a:solidFill>
                <a:srgbClr val="078342"/>
              </a:solidFill>
              <a:latin typeface="Gotham HTF Black"/>
            </a:endParaRPr>
          </a:p>
          <a:p>
            <a:pPr algn="r">
              <a:lnSpc>
                <a:spcPts val="4000"/>
              </a:lnSpc>
            </a:pPr>
            <a:r>
              <a:rPr lang="en-US" spc="-1" dirty="0" err="1">
                <a:solidFill>
                  <a:srgbClr val="078342"/>
                </a:solidFill>
                <a:latin typeface="Gotham HTF Black"/>
              </a:rPr>
              <a:t>podendo</a:t>
            </a:r>
            <a:r>
              <a:rPr lang="en-US" spc="-1" dirty="0">
                <a:solidFill>
                  <a:srgbClr val="078342"/>
                </a:solidFill>
                <a:latin typeface="Gotham HTF Black"/>
              </a:rPr>
              <a:t> ser visto </a:t>
            </a:r>
            <a:r>
              <a:rPr lang="en-US" spc="-1" dirty="0" err="1">
                <a:solidFill>
                  <a:srgbClr val="078342"/>
                </a:solidFill>
                <a:latin typeface="Gotham HTF Black"/>
              </a:rPr>
              <a:t>em</a:t>
            </a:r>
            <a:r>
              <a:rPr lang="en-US" spc="-1" dirty="0">
                <a:solidFill>
                  <a:srgbClr val="078342"/>
                </a:solidFill>
                <a:latin typeface="Gotham HTF Black"/>
              </a:rPr>
              <a:t> 05 </a:t>
            </a:r>
            <a:r>
              <a:rPr lang="en-US" spc="-1" dirty="0" err="1">
                <a:solidFill>
                  <a:srgbClr val="078342"/>
                </a:solidFill>
                <a:latin typeface="Gotham HTF Black"/>
              </a:rPr>
              <a:t>níveis</a:t>
            </a:r>
            <a:r>
              <a:rPr lang="en-US" spc="-1" dirty="0">
                <a:solidFill>
                  <a:srgbClr val="078342"/>
                </a:solidFill>
                <a:latin typeface="Gotham HTF Black"/>
              </a:rPr>
              <a:t>:</a:t>
            </a:r>
          </a:p>
        </p:txBody>
      </p:sp>
      <p:pic>
        <p:nvPicPr>
          <p:cNvPr id="4" name="Imagem 3"/>
          <p:cNvPicPr>
            <a:picLocks noChangeAspect="1"/>
          </p:cNvPicPr>
          <p:nvPr/>
        </p:nvPicPr>
        <p:blipFill>
          <a:blip r:embed="rId3"/>
          <a:stretch>
            <a:fillRect/>
          </a:stretch>
        </p:blipFill>
        <p:spPr>
          <a:xfrm>
            <a:off x="3798848" y="3378068"/>
            <a:ext cx="20529749" cy="9798289"/>
          </a:xfrm>
          <a:prstGeom prst="rect">
            <a:avLst/>
          </a:prstGeom>
        </p:spPr>
      </p:pic>
      <p:grpSp>
        <p:nvGrpSpPr>
          <p:cNvPr id="6" name="Group 11">
            <a:extLst>
              <a:ext uri="{FF2B5EF4-FFF2-40B4-BE49-F238E27FC236}">
                <a16:creationId xmlns:a16="http://schemas.microsoft.com/office/drawing/2014/main" id="{21084A07-05CF-7148-9989-A9385769240A}"/>
              </a:ext>
            </a:extLst>
          </p:cNvPr>
          <p:cNvGrpSpPr/>
          <p:nvPr/>
        </p:nvGrpSpPr>
        <p:grpSpPr>
          <a:xfrm>
            <a:off x="15842822" y="8116224"/>
            <a:ext cx="5984113" cy="978487"/>
            <a:chOff x="4849797" y="3977991"/>
            <a:chExt cx="5984113" cy="978487"/>
          </a:xfrm>
        </p:grpSpPr>
        <p:grpSp>
          <p:nvGrpSpPr>
            <p:cNvPr id="7" name="Group 10">
              <a:extLst>
                <a:ext uri="{FF2B5EF4-FFF2-40B4-BE49-F238E27FC236}">
                  <a16:creationId xmlns:a16="http://schemas.microsoft.com/office/drawing/2014/main" id="{473C795C-1726-8947-8542-A445EF2ADE5E}"/>
                </a:ext>
              </a:extLst>
            </p:cNvPr>
            <p:cNvGrpSpPr/>
            <p:nvPr/>
          </p:nvGrpSpPr>
          <p:grpSpPr>
            <a:xfrm>
              <a:off x="4849798" y="3977991"/>
              <a:ext cx="5984112" cy="936914"/>
              <a:chOff x="4849798" y="3977991"/>
              <a:chExt cx="5984112" cy="936914"/>
            </a:xfrm>
          </p:grpSpPr>
          <p:sp>
            <p:nvSpPr>
              <p:cNvPr id="9" name="Rectangle 1">
                <a:extLst>
                  <a:ext uri="{FF2B5EF4-FFF2-40B4-BE49-F238E27FC236}">
                    <a16:creationId xmlns:a16="http://schemas.microsoft.com/office/drawing/2014/main" id="{7DF4A2A9-2F4F-7948-89F0-2D200AC185AF}"/>
                  </a:ext>
                </a:extLst>
              </p:cNvPr>
              <p:cNvSpPr/>
              <p:nvPr/>
            </p:nvSpPr>
            <p:spPr>
              <a:xfrm>
                <a:off x="4849798" y="4049430"/>
                <a:ext cx="5984112" cy="865475"/>
              </a:xfrm>
              <a:prstGeom prst="rect">
                <a:avLst/>
              </a:prstGeom>
              <a:solidFill>
                <a:srgbClr val="9E0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stomShape 2">
                <a:extLst>
                  <a:ext uri="{FF2B5EF4-FFF2-40B4-BE49-F238E27FC236}">
                    <a16:creationId xmlns:a16="http://schemas.microsoft.com/office/drawing/2014/main" id="{55405261-4D5B-E24D-9397-A896AF9A211E}"/>
                  </a:ext>
                </a:extLst>
              </p:cNvPr>
              <p:cNvSpPr/>
              <p:nvPr/>
            </p:nvSpPr>
            <p:spPr>
              <a:xfrm>
                <a:off x="5665318" y="3977991"/>
                <a:ext cx="4948672" cy="75118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pPr>
                  <a:lnSpc>
                    <a:spcPts val="6000"/>
                  </a:lnSpc>
                </a:pPr>
                <a:r>
                  <a:rPr lang="en-US" sz="2400" b="1" strike="noStrike" spc="-1" dirty="0">
                    <a:solidFill>
                      <a:schemeClr val="bg1"/>
                    </a:solidFill>
                    <a:latin typeface="Gotham HTF Black" pitchFamily="2" charset="0"/>
                    <a:ea typeface="Segoe UI"/>
                  </a:rPr>
                  <a:t>https://</a:t>
                </a:r>
                <a:r>
                  <a:rPr lang="en-US" sz="2400" b="1" strike="noStrike" spc="-1" dirty="0" err="1">
                    <a:solidFill>
                      <a:schemeClr val="bg1"/>
                    </a:solidFill>
                    <a:latin typeface="Gotham HTF Black" pitchFamily="2" charset="0"/>
                    <a:ea typeface="Segoe UI"/>
                  </a:rPr>
                  <a:t>covid.saude.rs.gov.br</a:t>
                </a:r>
                <a:r>
                  <a:rPr lang="en-US" sz="2400" b="1" strike="noStrike" spc="-1" dirty="0">
                    <a:solidFill>
                      <a:schemeClr val="bg1"/>
                    </a:solidFill>
                    <a:latin typeface="Gotham HTF Black" pitchFamily="2" charset="0"/>
                    <a:ea typeface="Segoe UI"/>
                  </a:rPr>
                  <a:t>/</a:t>
                </a:r>
                <a:endParaRPr lang="en-US" sz="2400" b="1" strike="noStrike" spc="-1" dirty="0">
                  <a:solidFill>
                    <a:schemeClr val="bg1"/>
                  </a:solidFill>
                  <a:latin typeface="Gotham HTF Black" pitchFamily="2" charset="0"/>
                </a:endParaRPr>
              </a:p>
            </p:txBody>
          </p:sp>
          <p:grpSp>
            <p:nvGrpSpPr>
              <p:cNvPr id="11" name="Group 7">
                <a:extLst>
                  <a:ext uri="{FF2B5EF4-FFF2-40B4-BE49-F238E27FC236}">
                    <a16:creationId xmlns:a16="http://schemas.microsoft.com/office/drawing/2014/main" id="{00ABFF66-A0BE-C04E-8B78-72F4B3502C91}"/>
                  </a:ext>
                </a:extLst>
              </p:cNvPr>
              <p:cNvGrpSpPr/>
              <p:nvPr/>
            </p:nvGrpSpPr>
            <p:grpSpPr>
              <a:xfrm>
                <a:off x="5069996" y="4244013"/>
                <a:ext cx="467724" cy="467724"/>
                <a:chOff x="5516026" y="5043060"/>
                <a:chExt cx="718514" cy="718514"/>
              </a:xfrm>
            </p:grpSpPr>
            <p:sp>
              <p:nvSpPr>
                <p:cNvPr id="12" name="Oval 8">
                  <a:extLst>
                    <a:ext uri="{FF2B5EF4-FFF2-40B4-BE49-F238E27FC236}">
                      <a16:creationId xmlns:a16="http://schemas.microsoft.com/office/drawing/2014/main" id="{4880FB20-502B-304B-AC32-C181D49F33D0}"/>
                    </a:ext>
                  </a:extLst>
                </p:cNvPr>
                <p:cNvSpPr/>
                <p:nvPr/>
              </p:nvSpPr>
              <p:spPr>
                <a:xfrm>
                  <a:off x="5516026" y="5043060"/>
                  <a:ext cx="718514" cy="71851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Shape 9">
                  <a:extLst>
                    <a:ext uri="{FF2B5EF4-FFF2-40B4-BE49-F238E27FC236}">
                      <a16:creationId xmlns:a16="http://schemas.microsoft.com/office/drawing/2014/main" id="{CC10DBB8-1A7F-6048-AFA6-0C182A1CDEBD}"/>
                    </a:ext>
                  </a:extLst>
                </p:cNvPr>
                <p:cNvSpPr/>
                <p:nvPr/>
              </p:nvSpPr>
              <p:spPr>
                <a:xfrm rot="13500000">
                  <a:off x="5697834" y="5281389"/>
                  <a:ext cx="272845" cy="273952"/>
                </a:xfrm>
                <a:prstGeom prst="corner">
                  <a:avLst>
                    <a:gd name="adj1" fmla="val 30563"/>
                    <a:gd name="adj2" fmla="val 272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8" name="Rectangle 2">
              <a:hlinkClick r:id="rId4"/>
              <a:extLst>
                <a:ext uri="{FF2B5EF4-FFF2-40B4-BE49-F238E27FC236}">
                  <a16:creationId xmlns:a16="http://schemas.microsoft.com/office/drawing/2014/main" id="{0A16AFF5-42B2-DA49-93C6-8389B04A0CCF}"/>
                </a:ext>
              </a:extLst>
            </p:cNvPr>
            <p:cNvSpPr/>
            <p:nvPr/>
          </p:nvSpPr>
          <p:spPr>
            <a:xfrm>
              <a:off x="4849797" y="4019564"/>
              <a:ext cx="5984113" cy="93691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7" name="Image" descr="Image"/>
          <p:cNvPicPr>
            <a:picLocks noChangeAspect="1"/>
          </p:cNvPicPr>
          <p:nvPr/>
        </p:nvPicPr>
        <p:blipFill>
          <a:blip r:embed="rId5"/>
          <a:stretch>
            <a:fillRect/>
          </a:stretch>
        </p:blipFill>
        <p:spPr>
          <a:xfrm>
            <a:off x="19847814" y="11817241"/>
            <a:ext cx="3958242" cy="1359117"/>
          </a:xfrm>
          <a:prstGeom prst="rect">
            <a:avLst/>
          </a:prstGeom>
          <a:ln w="12700">
            <a:miter lim="400000"/>
          </a:ln>
        </p:spPr>
      </p:pic>
    </p:spTree>
    <p:extLst>
      <p:ext uri="{BB962C8B-B14F-4D97-AF65-F5344CB8AC3E}">
        <p14:creationId xmlns:p14="http://schemas.microsoft.com/office/powerpoint/2010/main" val="411175308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pic>
        <p:nvPicPr>
          <p:cNvPr id="2" name="Imagem 1"/>
          <p:cNvPicPr>
            <a:picLocks noChangeAspect="1"/>
          </p:cNvPicPr>
          <p:nvPr/>
        </p:nvPicPr>
        <p:blipFill>
          <a:blip r:embed="rId4"/>
          <a:stretch>
            <a:fillRect/>
          </a:stretch>
        </p:blipFill>
        <p:spPr>
          <a:xfrm>
            <a:off x="1708774" y="2062738"/>
            <a:ext cx="21790140" cy="4128414"/>
          </a:xfrm>
          <a:prstGeom prst="rect">
            <a:avLst/>
          </a:prstGeom>
        </p:spPr>
      </p:pic>
      <p:pic>
        <p:nvPicPr>
          <p:cNvPr id="3" name="Imagem 2"/>
          <p:cNvPicPr>
            <a:picLocks noChangeAspect="1"/>
          </p:cNvPicPr>
          <p:nvPr/>
        </p:nvPicPr>
        <p:blipFill>
          <a:blip r:embed="rId5"/>
          <a:stretch>
            <a:fillRect/>
          </a:stretch>
        </p:blipFill>
        <p:spPr>
          <a:xfrm>
            <a:off x="19177315" y="7029992"/>
            <a:ext cx="4628741" cy="4104733"/>
          </a:xfrm>
          <a:prstGeom prst="rect">
            <a:avLst/>
          </a:prstGeom>
        </p:spPr>
      </p:pic>
      <p:sp>
        <p:nvSpPr>
          <p:cNvPr id="4" name="Retângulo 3"/>
          <p:cNvSpPr/>
          <p:nvPr/>
        </p:nvSpPr>
        <p:spPr>
          <a:xfrm>
            <a:off x="7051347" y="600482"/>
            <a:ext cx="11692112" cy="867482"/>
          </a:xfrm>
          <a:prstGeom prst="rect">
            <a:avLst/>
          </a:prstGeom>
        </p:spPr>
        <p:txBody>
          <a:bodyPr wrap="none">
            <a:spAutoFit/>
          </a:bodyPr>
          <a:lstStyle/>
          <a:p>
            <a:pPr>
              <a:lnSpc>
                <a:spcPts val="6000"/>
              </a:lnSpc>
            </a:pPr>
            <a:r>
              <a:rPr lang="en-US" sz="6600" spc="-1" dirty="0" err="1">
                <a:solidFill>
                  <a:srgbClr val="078342"/>
                </a:solidFill>
                <a:latin typeface="Gotham HTF Ultra" pitchFamily="2" charset="0"/>
                <a:ea typeface="Segoe UI"/>
              </a:rPr>
              <a:t>Situação</a:t>
            </a:r>
            <a:r>
              <a:rPr lang="en-US" sz="6000" spc="-1" dirty="0">
                <a:solidFill>
                  <a:srgbClr val="078342"/>
                </a:solidFill>
                <a:latin typeface="Gotham HTF Ultra" pitchFamily="2" charset="0"/>
                <a:ea typeface="Segoe UI"/>
              </a:rPr>
              <a:t> das UTIs </a:t>
            </a:r>
            <a:r>
              <a:rPr lang="en-US" sz="6000" spc="-1" dirty="0" err="1">
                <a:solidFill>
                  <a:srgbClr val="078342"/>
                </a:solidFill>
                <a:latin typeface="Gotham HTF Ultra" pitchFamily="2" charset="0"/>
                <a:ea typeface="Segoe UI"/>
              </a:rPr>
              <a:t>na</a:t>
            </a:r>
            <a:r>
              <a:rPr lang="en-US" sz="6000" spc="-1" dirty="0">
                <a:solidFill>
                  <a:srgbClr val="078342"/>
                </a:solidFill>
                <a:latin typeface="Gotham HTF Ultra" pitchFamily="2" charset="0"/>
                <a:ea typeface="Segoe UI"/>
              </a:rPr>
              <a:t> </a:t>
            </a:r>
            <a:r>
              <a:rPr lang="en-US" sz="6000" spc="-1" dirty="0" err="1">
                <a:solidFill>
                  <a:srgbClr val="078342"/>
                </a:solidFill>
                <a:latin typeface="Gotham HTF Ultra" pitchFamily="2" charset="0"/>
                <a:ea typeface="Segoe UI"/>
              </a:rPr>
              <a:t>Pandemia</a:t>
            </a:r>
            <a:endParaRPr lang="en-US" sz="6000" spc="-1" dirty="0">
              <a:solidFill>
                <a:srgbClr val="078342"/>
              </a:solidFill>
              <a:latin typeface="Gotham HTF Ultra" pitchFamily="2" charset="0"/>
            </a:endParaRPr>
          </a:p>
        </p:txBody>
      </p:sp>
      <p:sp>
        <p:nvSpPr>
          <p:cNvPr id="5" name="Retângulo 4"/>
          <p:cNvSpPr/>
          <p:nvPr/>
        </p:nvSpPr>
        <p:spPr>
          <a:xfrm>
            <a:off x="3683776" y="7524849"/>
            <a:ext cx="13803086" cy="3170099"/>
          </a:xfrm>
          <a:prstGeom prst="rect">
            <a:avLst/>
          </a:prstGeom>
        </p:spPr>
        <p:txBody>
          <a:bodyPr wrap="square">
            <a:spAutoFit/>
          </a:bodyPr>
          <a:lstStyle/>
          <a:p>
            <a:pPr>
              <a:lnSpc>
                <a:spcPts val="6000"/>
              </a:lnSpc>
            </a:pPr>
            <a:r>
              <a:rPr lang="en-US" sz="4400" spc="-1" dirty="0" err="1">
                <a:solidFill>
                  <a:schemeClr val="tx1"/>
                </a:solidFill>
                <a:latin typeface="Gotham HTF Ultra" pitchFamily="2" charset="0"/>
                <a:ea typeface="Segoe UI"/>
              </a:rPr>
              <a:t>Números</a:t>
            </a:r>
            <a:r>
              <a:rPr lang="en-US" sz="4400" spc="-1" dirty="0">
                <a:solidFill>
                  <a:schemeClr val="tx1"/>
                </a:solidFill>
                <a:latin typeface="Gotham HTF Ultra" pitchFamily="2" charset="0"/>
                <a:ea typeface="Segoe UI"/>
              </a:rPr>
              <a:t> de </a:t>
            </a:r>
            <a:r>
              <a:rPr lang="en-US" sz="4400" spc="-1" dirty="0" err="1">
                <a:solidFill>
                  <a:srgbClr val="2996FF"/>
                </a:solidFill>
                <a:latin typeface="Gotham HTF Ultra" pitchFamily="2" charset="0"/>
                <a:ea typeface="Segoe UI"/>
              </a:rPr>
              <a:t>Confirmados</a:t>
            </a:r>
            <a:r>
              <a:rPr lang="en-US" sz="4400" spc="-1" dirty="0">
                <a:solidFill>
                  <a:srgbClr val="2996FF"/>
                </a:solidFill>
                <a:latin typeface="Gotham HTF Ultra" pitchFamily="2" charset="0"/>
                <a:ea typeface="Segoe UI"/>
              </a:rPr>
              <a:t> </a:t>
            </a:r>
            <a:r>
              <a:rPr lang="en-US" sz="4400" spc="-1" dirty="0" err="1">
                <a:solidFill>
                  <a:srgbClr val="2996FF"/>
                </a:solidFill>
                <a:latin typeface="Gotham HTF Ultra" pitchFamily="2" charset="0"/>
                <a:ea typeface="Segoe UI"/>
              </a:rPr>
              <a:t>em</a:t>
            </a:r>
            <a:r>
              <a:rPr lang="en-US" sz="4400" spc="-1" dirty="0">
                <a:solidFill>
                  <a:srgbClr val="2996FF"/>
                </a:solidFill>
                <a:latin typeface="Gotham HTF Ultra" pitchFamily="2" charset="0"/>
                <a:ea typeface="Segoe UI"/>
              </a:rPr>
              <a:t> UTI </a:t>
            </a:r>
            <a:r>
              <a:rPr lang="en-US" sz="4400" spc="-1" dirty="0" err="1">
                <a:solidFill>
                  <a:schemeClr val="tx1"/>
                </a:solidFill>
                <a:latin typeface="Gotham HTF Ultra" pitchFamily="2" charset="0"/>
                <a:ea typeface="Segoe UI"/>
              </a:rPr>
              <a:t>subindo</a:t>
            </a:r>
            <a:r>
              <a:rPr lang="en-US" sz="4400" spc="-1" dirty="0">
                <a:solidFill>
                  <a:schemeClr val="tx1"/>
                </a:solidFill>
                <a:latin typeface="Gotham HTF Ultra" pitchFamily="2" charset="0"/>
                <a:ea typeface="Segoe UI"/>
              </a:rPr>
              <a:t> de forma </a:t>
            </a:r>
            <a:r>
              <a:rPr lang="en-US" sz="4400" spc="-1" dirty="0" err="1">
                <a:solidFill>
                  <a:schemeClr val="tx1"/>
                </a:solidFill>
                <a:latin typeface="Gotham HTF Ultra" pitchFamily="2" charset="0"/>
                <a:ea typeface="Segoe UI"/>
              </a:rPr>
              <a:t>acentuada</a:t>
            </a:r>
            <a:r>
              <a:rPr lang="en-US" sz="4400" spc="-1" dirty="0">
                <a:solidFill>
                  <a:schemeClr val="tx1"/>
                </a:solidFill>
                <a:latin typeface="Gotham HTF Ultra" pitchFamily="2" charset="0"/>
                <a:ea typeface="Segoe UI"/>
              </a:rPr>
              <a:t> </a:t>
            </a:r>
            <a:r>
              <a:rPr lang="en-US" sz="4400" spc="-1" dirty="0" err="1">
                <a:solidFill>
                  <a:schemeClr val="tx1"/>
                </a:solidFill>
                <a:latin typeface="Gotham HTF Ultra" pitchFamily="2" charset="0"/>
                <a:ea typeface="Segoe UI"/>
              </a:rPr>
              <a:t>em</a:t>
            </a:r>
            <a:r>
              <a:rPr lang="en-US" sz="4400" spc="-1" dirty="0">
                <a:solidFill>
                  <a:schemeClr val="tx1"/>
                </a:solidFill>
                <a:latin typeface="Gotham HTF Ultra" pitchFamily="2" charset="0"/>
                <a:ea typeface="Segoe UI"/>
              </a:rPr>
              <a:t> </a:t>
            </a:r>
            <a:r>
              <a:rPr lang="en-US" sz="4400" spc="-1" dirty="0" err="1">
                <a:solidFill>
                  <a:schemeClr val="tx1"/>
                </a:solidFill>
                <a:latin typeface="Gotham HTF Ultra" pitchFamily="2" charset="0"/>
                <a:ea typeface="Segoe UI"/>
              </a:rPr>
              <a:t>meados</a:t>
            </a:r>
            <a:r>
              <a:rPr lang="en-US" sz="4400" spc="-1" dirty="0">
                <a:solidFill>
                  <a:schemeClr val="tx1"/>
                </a:solidFill>
                <a:latin typeface="Gotham HTF Ultra" pitchFamily="2" charset="0"/>
                <a:ea typeface="Segoe UI"/>
              </a:rPr>
              <a:t> de </a:t>
            </a:r>
            <a:r>
              <a:rPr lang="en-US" sz="4400" spc="-1" dirty="0" err="1">
                <a:solidFill>
                  <a:schemeClr val="tx1"/>
                </a:solidFill>
                <a:latin typeface="Gotham HTF Ultra" pitchFamily="2" charset="0"/>
                <a:ea typeface="Segoe UI"/>
              </a:rPr>
              <a:t>novembro</a:t>
            </a:r>
            <a:r>
              <a:rPr lang="en-US" sz="4400" spc="-1" dirty="0">
                <a:solidFill>
                  <a:schemeClr val="tx1"/>
                </a:solidFill>
                <a:latin typeface="Gotham HTF Ultra" pitchFamily="2" charset="0"/>
                <a:ea typeface="Segoe UI"/>
              </a:rPr>
              <a:t> </a:t>
            </a:r>
            <a:r>
              <a:rPr lang="en-US" sz="4400" spc="-1" dirty="0" err="1">
                <a:solidFill>
                  <a:schemeClr val="tx1"/>
                </a:solidFill>
                <a:latin typeface="Gotham HTF Ultra" pitchFamily="2" charset="0"/>
                <a:ea typeface="Segoe UI"/>
              </a:rPr>
              <a:t>até</a:t>
            </a:r>
            <a:r>
              <a:rPr lang="en-US" sz="4400" spc="-1" dirty="0">
                <a:solidFill>
                  <a:schemeClr val="tx1"/>
                </a:solidFill>
                <a:latin typeface="Gotham HTF Ultra" pitchFamily="2" charset="0"/>
                <a:ea typeface="Segoe UI"/>
              </a:rPr>
              <a:t> </a:t>
            </a:r>
            <a:r>
              <a:rPr lang="en-US" sz="4400" spc="-1" dirty="0" err="1">
                <a:solidFill>
                  <a:schemeClr val="tx1"/>
                </a:solidFill>
                <a:latin typeface="Gotham HTF Ultra" pitchFamily="2" charset="0"/>
                <a:ea typeface="Segoe UI"/>
              </a:rPr>
              <a:t>hoje</a:t>
            </a:r>
            <a:endParaRPr lang="en-US" sz="4400" spc="-1" dirty="0">
              <a:solidFill>
                <a:schemeClr val="tx1"/>
              </a:solidFill>
              <a:latin typeface="Gotham HTF Ultra" pitchFamily="2" charset="0"/>
              <a:ea typeface="Segoe UI"/>
            </a:endParaRPr>
          </a:p>
          <a:p>
            <a:pPr>
              <a:lnSpc>
                <a:spcPts val="6000"/>
              </a:lnSpc>
            </a:pPr>
            <a:endParaRPr lang="en-US" sz="4400" spc="-1" dirty="0">
              <a:solidFill>
                <a:srgbClr val="078342"/>
              </a:solidFill>
              <a:latin typeface="Gotham HTF Ultra" pitchFamily="2" charset="0"/>
            </a:endParaRPr>
          </a:p>
          <a:p>
            <a:pPr>
              <a:lnSpc>
                <a:spcPts val="6000"/>
              </a:lnSpc>
            </a:pPr>
            <a:r>
              <a:rPr lang="en-US" sz="4400" spc="-1" dirty="0" err="1">
                <a:solidFill>
                  <a:srgbClr val="68E6DA"/>
                </a:solidFill>
                <a:latin typeface="Gotham HTF Ultra" pitchFamily="2" charset="0"/>
              </a:rPr>
              <a:t>Leitos</a:t>
            </a:r>
            <a:r>
              <a:rPr lang="en-US" sz="4400" spc="-1" dirty="0">
                <a:solidFill>
                  <a:srgbClr val="68E6DA"/>
                </a:solidFill>
                <a:latin typeface="Gotham HTF Ultra" pitchFamily="2" charset="0"/>
              </a:rPr>
              <a:t> livres </a:t>
            </a:r>
            <a:r>
              <a:rPr lang="en-US" sz="4400" spc="-1" dirty="0" err="1">
                <a:solidFill>
                  <a:schemeClr val="tx1"/>
                </a:solidFill>
                <a:latin typeface="Gotham HTF Ultra" pitchFamily="2" charset="0"/>
              </a:rPr>
              <a:t>caindo</a:t>
            </a:r>
            <a:r>
              <a:rPr lang="en-US" sz="4400" spc="-1" dirty="0">
                <a:solidFill>
                  <a:schemeClr val="tx1"/>
                </a:solidFill>
                <a:latin typeface="Gotham HTF Ultra" pitchFamily="2" charset="0"/>
              </a:rPr>
              <a:t> </a:t>
            </a:r>
          </a:p>
        </p:txBody>
      </p:sp>
    </p:spTree>
    <p:extLst>
      <p:ext uri="{BB962C8B-B14F-4D97-AF65-F5344CB8AC3E}">
        <p14:creationId xmlns:p14="http://schemas.microsoft.com/office/powerpoint/2010/main" val="1053961780"/>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pic>
        <p:nvPicPr>
          <p:cNvPr id="2" name="Imagem 1"/>
          <p:cNvPicPr>
            <a:picLocks noChangeAspect="1"/>
          </p:cNvPicPr>
          <p:nvPr/>
        </p:nvPicPr>
        <p:blipFill>
          <a:blip r:embed="rId4"/>
          <a:stretch>
            <a:fillRect/>
          </a:stretch>
        </p:blipFill>
        <p:spPr>
          <a:xfrm>
            <a:off x="3155214" y="2638698"/>
            <a:ext cx="20929456" cy="8934994"/>
          </a:xfrm>
          <a:prstGeom prst="rect">
            <a:avLst/>
          </a:prstGeom>
        </p:spPr>
      </p:pic>
      <p:sp>
        <p:nvSpPr>
          <p:cNvPr id="3" name="Retângulo 2"/>
          <p:cNvSpPr/>
          <p:nvPr/>
        </p:nvSpPr>
        <p:spPr>
          <a:xfrm>
            <a:off x="9049187" y="1289375"/>
            <a:ext cx="16772707" cy="818366"/>
          </a:xfrm>
          <a:prstGeom prst="rect">
            <a:avLst/>
          </a:prstGeom>
        </p:spPr>
        <p:txBody>
          <a:bodyPr wrap="square" lIns="91440" tIns="45720" rIns="91440" bIns="45720" anchor="t">
            <a:spAutoFit/>
          </a:bodyPr>
          <a:lstStyle/>
          <a:p>
            <a:pPr algn="l">
              <a:lnSpc>
                <a:spcPts val="6000"/>
              </a:lnSpc>
            </a:pPr>
            <a:r>
              <a:rPr lang="en-US" sz="4400" spc="-1" dirty="0">
                <a:solidFill>
                  <a:srgbClr val="76D1B3"/>
                </a:solidFill>
                <a:latin typeface="Gotham HTF Black"/>
              </a:rPr>
              <a:t>Casos </a:t>
            </a:r>
            <a:r>
              <a:rPr lang="en-US" sz="4400" spc="-1" dirty="0" err="1">
                <a:solidFill>
                  <a:srgbClr val="76D1B3"/>
                </a:solidFill>
                <a:latin typeface="Gotham HTF Black"/>
              </a:rPr>
              <a:t>confirmados</a:t>
            </a:r>
            <a:r>
              <a:rPr lang="en-US" sz="4400" spc="-1" dirty="0">
                <a:solidFill>
                  <a:srgbClr val="76D1B3"/>
                </a:solidFill>
                <a:latin typeface="Gotham HTF Black"/>
              </a:rPr>
              <a:t> (por data de </a:t>
            </a:r>
            <a:r>
              <a:rPr lang="en-US" sz="4400" spc="-1" dirty="0" err="1">
                <a:solidFill>
                  <a:srgbClr val="76D1B3"/>
                </a:solidFill>
                <a:latin typeface="Gotham HTF Black"/>
              </a:rPr>
              <a:t>início</a:t>
            </a:r>
            <a:r>
              <a:rPr lang="en-US" sz="4400" spc="-1" dirty="0">
                <a:solidFill>
                  <a:srgbClr val="76D1B3"/>
                </a:solidFill>
                <a:latin typeface="Gotham HTF Black"/>
              </a:rPr>
              <a:t> de </a:t>
            </a:r>
            <a:r>
              <a:rPr lang="en-US" sz="4400" spc="-1" dirty="0" err="1">
                <a:solidFill>
                  <a:srgbClr val="76D1B3"/>
                </a:solidFill>
                <a:latin typeface="Gotham HTF Black"/>
              </a:rPr>
              <a:t>sintomas</a:t>
            </a:r>
            <a:r>
              <a:rPr lang="en-US" sz="4400" spc="-1" dirty="0">
                <a:solidFill>
                  <a:srgbClr val="76D1B3"/>
                </a:solidFill>
                <a:latin typeface="Gotham HTF Black"/>
              </a:rPr>
              <a:t>) </a:t>
            </a:r>
            <a:r>
              <a:rPr lang="en-US" sz="4400" spc="-1" dirty="0" err="1">
                <a:solidFill>
                  <a:srgbClr val="76D1B3"/>
                </a:solidFill>
                <a:latin typeface="Gotham HTF Black"/>
              </a:rPr>
              <a:t>subindo</a:t>
            </a:r>
            <a:endParaRPr lang="en-US" sz="4400" spc="-1" dirty="0">
              <a:solidFill>
                <a:srgbClr val="76D1B3"/>
              </a:solidFill>
              <a:latin typeface="Gotham HTF Black"/>
            </a:endParaRPr>
          </a:p>
        </p:txBody>
      </p:sp>
    </p:spTree>
    <p:extLst>
      <p:ext uri="{BB962C8B-B14F-4D97-AF65-F5344CB8AC3E}">
        <p14:creationId xmlns:p14="http://schemas.microsoft.com/office/powerpoint/2010/main" val="518034093"/>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pic>
        <p:nvPicPr>
          <p:cNvPr id="2" name="Imagem 1"/>
          <p:cNvPicPr>
            <a:picLocks noChangeAspect="1"/>
          </p:cNvPicPr>
          <p:nvPr/>
        </p:nvPicPr>
        <p:blipFill>
          <a:blip r:embed="rId4"/>
          <a:stretch>
            <a:fillRect/>
          </a:stretch>
        </p:blipFill>
        <p:spPr>
          <a:xfrm>
            <a:off x="3224212" y="2612571"/>
            <a:ext cx="20581844" cy="9204669"/>
          </a:xfrm>
          <a:prstGeom prst="rect">
            <a:avLst/>
          </a:prstGeom>
        </p:spPr>
      </p:pic>
      <p:sp>
        <p:nvSpPr>
          <p:cNvPr id="3" name="Retângulo 2"/>
          <p:cNvSpPr/>
          <p:nvPr/>
        </p:nvSpPr>
        <p:spPr>
          <a:xfrm>
            <a:off x="8224610" y="1272274"/>
            <a:ext cx="15581446" cy="818366"/>
          </a:xfrm>
          <a:prstGeom prst="rect">
            <a:avLst/>
          </a:prstGeom>
        </p:spPr>
        <p:txBody>
          <a:bodyPr wrap="none">
            <a:spAutoFit/>
          </a:bodyPr>
          <a:lstStyle/>
          <a:p>
            <a:pPr>
              <a:lnSpc>
                <a:spcPts val="6000"/>
              </a:lnSpc>
            </a:pPr>
            <a:r>
              <a:rPr lang="en-US" sz="4400" spc="-1" dirty="0" err="1">
                <a:solidFill>
                  <a:srgbClr val="777777"/>
                </a:solidFill>
                <a:latin typeface="Gotham HTF Black"/>
              </a:rPr>
              <a:t>Óbitos</a:t>
            </a:r>
            <a:r>
              <a:rPr lang="en-US" sz="4400" spc="-1" dirty="0">
                <a:solidFill>
                  <a:srgbClr val="777777"/>
                </a:solidFill>
                <a:latin typeface="Gotham HTF Black"/>
              </a:rPr>
              <a:t> </a:t>
            </a:r>
            <a:r>
              <a:rPr lang="en-US" sz="4400" spc="-1" dirty="0" err="1">
                <a:solidFill>
                  <a:srgbClr val="777777"/>
                </a:solidFill>
                <a:latin typeface="Gotham HTF Black"/>
              </a:rPr>
              <a:t>atingindo</a:t>
            </a:r>
            <a:r>
              <a:rPr lang="en-US" sz="4400" spc="-1" dirty="0">
                <a:solidFill>
                  <a:srgbClr val="777777"/>
                </a:solidFill>
                <a:latin typeface="Gotham HTF Black"/>
              </a:rPr>
              <a:t> </a:t>
            </a:r>
            <a:r>
              <a:rPr lang="en-US" sz="4400" spc="-1" dirty="0" err="1">
                <a:solidFill>
                  <a:srgbClr val="777777"/>
                </a:solidFill>
                <a:latin typeface="Gotham HTF Black"/>
              </a:rPr>
              <a:t>números</a:t>
            </a:r>
            <a:r>
              <a:rPr lang="en-US" sz="4400" spc="-1" dirty="0">
                <a:solidFill>
                  <a:srgbClr val="777777"/>
                </a:solidFill>
                <a:latin typeface="Gotham HTF Black"/>
              </a:rPr>
              <a:t> </a:t>
            </a:r>
            <a:r>
              <a:rPr lang="en-US" sz="4400" spc="-1" dirty="0" err="1">
                <a:solidFill>
                  <a:srgbClr val="777777"/>
                </a:solidFill>
                <a:latin typeface="Gotham HTF Black"/>
              </a:rPr>
              <a:t>dários</a:t>
            </a:r>
            <a:r>
              <a:rPr lang="en-US" sz="4400" spc="-1" dirty="0">
                <a:solidFill>
                  <a:srgbClr val="777777"/>
                </a:solidFill>
                <a:latin typeface="Gotham HTF Black"/>
              </a:rPr>
              <a:t> </a:t>
            </a:r>
            <a:r>
              <a:rPr lang="en-US" sz="4400" spc="-1" dirty="0" err="1">
                <a:solidFill>
                  <a:srgbClr val="777777"/>
                </a:solidFill>
                <a:latin typeface="Gotham HTF Black"/>
              </a:rPr>
              <a:t>maiores</a:t>
            </a:r>
            <a:r>
              <a:rPr lang="en-US" sz="4400" spc="-1" dirty="0">
                <a:solidFill>
                  <a:srgbClr val="777777"/>
                </a:solidFill>
                <a:latin typeface="Gotham HTF Black"/>
              </a:rPr>
              <a:t> do que o </a:t>
            </a:r>
            <a:r>
              <a:rPr lang="en-US" sz="4400" spc="-1" dirty="0" err="1">
                <a:solidFill>
                  <a:srgbClr val="777777"/>
                </a:solidFill>
                <a:latin typeface="Gotham HTF Black"/>
              </a:rPr>
              <a:t>pico</a:t>
            </a:r>
            <a:r>
              <a:rPr lang="en-US" sz="4400" spc="-1" dirty="0">
                <a:solidFill>
                  <a:srgbClr val="777777"/>
                </a:solidFill>
                <a:latin typeface="Gotham HTF Black"/>
              </a:rPr>
              <a:t> de </a:t>
            </a:r>
            <a:r>
              <a:rPr lang="en-US" sz="4400" spc="-1" dirty="0" err="1">
                <a:solidFill>
                  <a:srgbClr val="777777"/>
                </a:solidFill>
                <a:latin typeface="Gotham HTF Black"/>
              </a:rPr>
              <a:t>agosto</a:t>
            </a:r>
            <a:endParaRPr lang="en-US" sz="4400" spc="-1" dirty="0">
              <a:solidFill>
                <a:srgbClr val="777777"/>
              </a:solidFill>
              <a:latin typeface="Gotham HTF Black"/>
            </a:endParaRPr>
          </a:p>
        </p:txBody>
      </p:sp>
    </p:spTree>
    <p:extLst>
      <p:ext uri="{BB962C8B-B14F-4D97-AF65-F5344CB8AC3E}">
        <p14:creationId xmlns:p14="http://schemas.microsoft.com/office/powerpoint/2010/main" val="1848374414"/>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pic>
        <p:nvPicPr>
          <p:cNvPr id="2" name="Imagem 1"/>
          <p:cNvPicPr>
            <a:picLocks noChangeAspect="1"/>
          </p:cNvPicPr>
          <p:nvPr/>
        </p:nvPicPr>
        <p:blipFill>
          <a:blip r:embed="rId4"/>
          <a:stretch>
            <a:fillRect/>
          </a:stretch>
        </p:blipFill>
        <p:spPr>
          <a:xfrm>
            <a:off x="4425859" y="2025144"/>
            <a:ext cx="18040350" cy="3943350"/>
          </a:xfrm>
          <a:prstGeom prst="rect">
            <a:avLst/>
          </a:prstGeom>
        </p:spPr>
      </p:pic>
      <p:sp>
        <p:nvSpPr>
          <p:cNvPr id="3" name="Retângulo 2"/>
          <p:cNvSpPr/>
          <p:nvPr/>
        </p:nvSpPr>
        <p:spPr>
          <a:xfrm>
            <a:off x="4310129" y="671392"/>
            <a:ext cx="13630142" cy="821763"/>
          </a:xfrm>
          <a:prstGeom prst="rect">
            <a:avLst/>
          </a:prstGeom>
        </p:spPr>
        <p:txBody>
          <a:bodyPr wrap="none">
            <a:spAutoFit/>
          </a:bodyPr>
          <a:lstStyle/>
          <a:p>
            <a:pPr>
              <a:lnSpc>
                <a:spcPts val="6000"/>
              </a:lnSpc>
            </a:pPr>
            <a:r>
              <a:rPr lang="en-US" sz="4500" spc="-1" dirty="0" err="1">
                <a:solidFill>
                  <a:srgbClr val="87CEFA"/>
                </a:solidFill>
                <a:latin typeface="Gotham HTF Ultra" pitchFamily="2" charset="0"/>
                <a:ea typeface="Segoe UI"/>
              </a:rPr>
              <a:t>Mortalidade</a:t>
            </a:r>
            <a:r>
              <a:rPr lang="en-US" sz="4500" spc="-1" dirty="0">
                <a:solidFill>
                  <a:srgbClr val="1C1C1C"/>
                </a:solidFill>
                <a:latin typeface="Gotham HTF Ultra" pitchFamily="2" charset="0"/>
                <a:ea typeface="Segoe UI"/>
              </a:rPr>
              <a:t> do RS </a:t>
            </a:r>
            <a:r>
              <a:rPr lang="en-US" sz="4500" spc="-1" dirty="0" err="1">
                <a:solidFill>
                  <a:srgbClr val="1C1C1C"/>
                </a:solidFill>
                <a:latin typeface="Gotham HTF Ultra" pitchFamily="2" charset="0"/>
                <a:ea typeface="Segoe UI"/>
              </a:rPr>
              <a:t>está</a:t>
            </a:r>
            <a:r>
              <a:rPr lang="en-US" sz="4500" spc="-1" dirty="0">
                <a:solidFill>
                  <a:srgbClr val="1C1C1C"/>
                </a:solidFill>
                <a:latin typeface="Gotham HTF Ultra" pitchFamily="2" charset="0"/>
                <a:ea typeface="Segoe UI"/>
              </a:rPr>
              <a:t> </a:t>
            </a:r>
            <a:r>
              <a:rPr lang="en-US" sz="4500" spc="-1" dirty="0" err="1">
                <a:solidFill>
                  <a:srgbClr val="1C1C1C"/>
                </a:solidFill>
                <a:latin typeface="Gotham HTF Ultra" pitchFamily="2" charset="0"/>
                <a:ea typeface="Segoe UI"/>
              </a:rPr>
              <a:t>em</a:t>
            </a:r>
            <a:r>
              <a:rPr lang="en-US" sz="4500" spc="-1" dirty="0">
                <a:solidFill>
                  <a:srgbClr val="1C1C1C"/>
                </a:solidFill>
                <a:latin typeface="Gotham HTF Ultra" pitchFamily="2" charset="0"/>
                <a:ea typeface="Segoe UI"/>
              </a:rPr>
              <a:t> </a:t>
            </a:r>
            <a:r>
              <a:rPr lang="en-US" sz="4500" u="sng" spc="-1" dirty="0">
                <a:solidFill>
                  <a:schemeClr val="tx1"/>
                </a:solidFill>
                <a:latin typeface="Gotham HTF Ultra" pitchFamily="2" charset="0"/>
                <a:ea typeface="Segoe UI"/>
              </a:rPr>
              <a:t>64,3 </a:t>
            </a:r>
            <a:r>
              <a:rPr lang="en-US" sz="4500" u="sng" spc="-1" dirty="0" err="1">
                <a:solidFill>
                  <a:schemeClr val="tx1"/>
                </a:solidFill>
                <a:latin typeface="Gotham HTF Ultra" pitchFamily="2" charset="0"/>
                <a:ea typeface="Segoe UI"/>
              </a:rPr>
              <a:t>por</a:t>
            </a:r>
            <a:r>
              <a:rPr lang="en-US" sz="4500" u="sng" spc="-1" dirty="0">
                <a:solidFill>
                  <a:schemeClr val="tx1"/>
                </a:solidFill>
                <a:latin typeface="Gotham HTF Ultra" pitchFamily="2" charset="0"/>
                <a:ea typeface="Segoe UI"/>
              </a:rPr>
              <a:t> 100.000 </a:t>
            </a:r>
            <a:r>
              <a:rPr lang="en-US" sz="4500" u="sng" spc="-1" dirty="0" err="1">
                <a:solidFill>
                  <a:schemeClr val="tx1"/>
                </a:solidFill>
                <a:latin typeface="Gotham HTF Ultra" pitchFamily="2" charset="0"/>
                <a:ea typeface="Segoe UI"/>
              </a:rPr>
              <a:t>habitantes</a:t>
            </a:r>
            <a:r>
              <a:rPr lang="en-US" sz="4500" u="sng" spc="-1" dirty="0">
                <a:solidFill>
                  <a:schemeClr val="tx1"/>
                </a:solidFill>
                <a:latin typeface="Gotham HTF Ultra" pitchFamily="2" charset="0"/>
                <a:ea typeface="Segoe UI"/>
              </a:rPr>
              <a:t> </a:t>
            </a:r>
            <a:endParaRPr lang="en-US" sz="4500" u="sng" spc="-1" dirty="0">
              <a:solidFill>
                <a:schemeClr val="tx1"/>
              </a:solidFill>
              <a:latin typeface="Gotham HTF Ultra" pitchFamily="2" charset="0"/>
            </a:endParaRPr>
          </a:p>
        </p:txBody>
      </p:sp>
      <p:sp>
        <p:nvSpPr>
          <p:cNvPr id="4" name="Retângulo 3"/>
          <p:cNvSpPr/>
          <p:nvPr/>
        </p:nvSpPr>
        <p:spPr>
          <a:xfrm>
            <a:off x="11416937" y="6535132"/>
            <a:ext cx="7513595" cy="769441"/>
          </a:xfrm>
          <a:prstGeom prst="rect">
            <a:avLst/>
          </a:prstGeom>
        </p:spPr>
        <p:txBody>
          <a:bodyPr wrap="none">
            <a:spAutoFit/>
          </a:bodyPr>
          <a:lstStyle/>
          <a:p>
            <a:r>
              <a:rPr lang="pt-BR" sz="4400" dirty="0">
                <a:latin typeface="Gotham HTF Ultra"/>
              </a:rPr>
              <a:t>Excesso Proporcional de Óbitos</a:t>
            </a:r>
          </a:p>
        </p:txBody>
      </p:sp>
      <p:pic>
        <p:nvPicPr>
          <p:cNvPr id="8" name="Imagem 7">
            <a:extLst>
              <a:ext uri="{FF2B5EF4-FFF2-40B4-BE49-F238E27FC236}">
                <a16:creationId xmlns:a16="http://schemas.microsoft.com/office/drawing/2014/main" id="{EBB44620-7E16-483E-8D28-8DBC21B18B3F}"/>
              </a:ext>
            </a:extLst>
          </p:cNvPr>
          <p:cNvPicPr>
            <a:picLocks noChangeAspect="1"/>
          </p:cNvPicPr>
          <p:nvPr/>
        </p:nvPicPr>
        <p:blipFill>
          <a:blip r:embed="rId5"/>
          <a:stretch>
            <a:fillRect/>
          </a:stretch>
        </p:blipFill>
        <p:spPr>
          <a:xfrm>
            <a:off x="3800698" y="6535132"/>
            <a:ext cx="7616239" cy="7005698"/>
          </a:xfrm>
          <a:prstGeom prst="rect">
            <a:avLst/>
          </a:prstGeom>
        </p:spPr>
      </p:pic>
      <p:sp>
        <p:nvSpPr>
          <p:cNvPr id="5" name="Retângulo 4"/>
          <p:cNvSpPr/>
          <p:nvPr/>
        </p:nvSpPr>
        <p:spPr>
          <a:xfrm>
            <a:off x="11216640" y="7714358"/>
            <a:ext cx="12192000" cy="3539430"/>
          </a:xfrm>
          <a:prstGeom prst="rect">
            <a:avLst/>
          </a:prstGeom>
        </p:spPr>
        <p:txBody>
          <a:bodyPr>
            <a:spAutoFit/>
          </a:bodyPr>
          <a:lstStyle/>
          <a:p>
            <a:pPr marL="177800" indent="-184150" algn="just">
              <a:buSzPts val="1100"/>
              <a:buFont typeface="Arial" panose="020B0604020202020204" pitchFamily="34" charset="0"/>
              <a:buChar char="▪"/>
            </a:pPr>
            <a:r>
              <a:rPr lang="pt-BR" sz="3200" dirty="0">
                <a:solidFill>
                  <a:srgbClr val="1C989E"/>
                </a:solidFill>
                <a:latin typeface="Segoe UI" panose="020B0502040204020203" pitchFamily="34" charset="0"/>
                <a:cs typeface="Segoe UI" panose="020B0502040204020203" pitchFamily="34" charset="0"/>
              </a:rPr>
              <a:t>O RS apresenta o </a:t>
            </a:r>
            <a:r>
              <a:rPr lang="pt-BR" sz="3200" u="sng" dirty="0">
                <a:solidFill>
                  <a:schemeClr val="tx1"/>
                </a:solidFill>
                <a:latin typeface="Segoe UI" panose="020B0502040204020203" pitchFamily="34" charset="0"/>
                <a:cs typeface="Segoe UI" panose="020B0502040204020203" pitchFamily="34" charset="0"/>
              </a:rPr>
              <a:t>menor excesso proporcional de óbitos </a:t>
            </a:r>
            <a:r>
              <a:rPr lang="pt-BR" sz="3200" dirty="0">
                <a:solidFill>
                  <a:srgbClr val="1C989E"/>
                </a:solidFill>
                <a:latin typeface="Segoe UI" panose="020B0502040204020203" pitchFamily="34" charset="0"/>
                <a:cs typeface="Segoe UI" panose="020B0502040204020203" pitchFamily="34" charset="0"/>
              </a:rPr>
              <a:t>por causas naturais durante a pandemia em comparação com os óbitos esperados (comparados 2015 a 2019) </a:t>
            </a:r>
            <a:r>
              <a:rPr lang="pt-BR" sz="3200" u="sng" dirty="0">
                <a:solidFill>
                  <a:schemeClr val="tx1"/>
                </a:solidFill>
                <a:latin typeface="Segoe UI" panose="020B0502040204020203" pitchFamily="34" charset="0"/>
                <a:cs typeface="Segoe UI" panose="020B0502040204020203" pitchFamily="34" charset="0"/>
              </a:rPr>
              <a:t>do País</a:t>
            </a:r>
            <a:r>
              <a:rPr lang="pt-BR" sz="3200" dirty="0">
                <a:latin typeface="Segoe UI" panose="020B0502040204020203" pitchFamily="34" charset="0"/>
                <a:cs typeface="Segoe UI" panose="020B0502040204020203" pitchFamily="34" charset="0"/>
              </a:rPr>
              <a:t>. </a:t>
            </a:r>
          </a:p>
          <a:p>
            <a:pPr marL="177800" indent="-184150" algn="just">
              <a:buSzPts val="1100"/>
              <a:buFont typeface="Arial" panose="020B0604020202020204" pitchFamily="34" charset="0"/>
              <a:buChar char="▪"/>
            </a:pPr>
            <a:endParaRPr lang="pt-BR" sz="3200" dirty="0">
              <a:latin typeface="Segoe UI" panose="020B0502040204020203" pitchFamily="34" charset="0"/>
              <a:cs typeface="Segoe UI" panose="020B0502040204020203" pitchFamily="34" charset="0"/>
            </a:endParaRPr>
          </a:p>
          <a:p>
            <a:pPr marL="177800" indent="-184150" algn="just">
              <a:buSzPts val="1100"/>
              <a:buFont typeface="Arial" panose="020B0604020202020204" pitchFamily="34" charset="0"/>
              <a:buChar char="▪"/>
            </a:pPr>
            <a:r>
              <a:rPr lang="pt-BR" sz="3200" dirty="0">
                <a:latin typeface="Segoe UI" panose="020B0502040204020203" pitchFamily="34" charset="0"/>
                <a:cs typeface="Segoe UI" panose="020B0502040204020203" pitchFamily="34" charset="0"/>
              </a:rPr>
              <a:t>O excesso de óbitos busca identificar o diferencial do número de óbitos por causas naturais durante a pandemia em comparação com os óbitos esperados para o mesmo período.</a:t>
            </a:r>
          </a:p>
        </p:txBody>
      </p:sp>
    </p:spTree>
    <p:extLst>
      <p:ext uri="{BB962C8B-B14F-4D97-AF65-F5344CB8AC3E}">
        <p14:creationId xmlns:p14="http://schemas.microsoft.com/office/powerpoint/2010/main" val="1240423690"/>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4094784" y="690863"/>
            <a:ext cx="17764125" cy="8667750"/>
          </a:xfrm>
          <a:prstGeom prst="rect">
            <a:avLst/>
          </a:prstGeom>
        </p:spPr>
      </p:pic>
      <p:pic>
        <p:nvPicPr>
          <p:cNvPr id="167" name="Image" descr="Image"/>
          <p:cNvPicPr>
            <a:picLocks noChangeAspect="1"/>
          </p:cNvPicPr>
          <p:nvPr/>
        </p:nvPicPr>
        <p:blipFill>
          <a:blip r:embed="rId3"/>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4"/>
          <a:stretch>
            <a:fillRect/>
          </a:stretch>
        </p:blipFill>
        <p:spPr>
          <a:xfrm rot="16200000">
            <a:off x="-4559094" y="5062123"/>
            <a:ext cx="13716001" cy="3591754"/>
          </a:xfrm>
          <a:prstGeom prst="rect">
            <a:avLst/>
          </a:prstGeom>
          <a:ln w="12700">
            <a:miter lim="400000"/>
          </a:ln>
        </p:spPr>
      </p:pic>
      <p:sp>
        <p:nvSpPr>
          <p:cNvPr id="2" name="Retângulo 1"/>
          <p:cNvSpPr/>
          <p:nvPr/>
        </p:nvSpPr>
        <p:spPr>
          <a:xfrm>
            <a:off x="8910789" y="936915"/>
            <a:ext cx="6799852" cy="553998"/>
          </a:xfrm>
          <a:prstGeom prst="rect">
            <a:avLst/>
          </a:prstGeom>
        </p:spPr>
        <p:txBody>
          <a:bodyPr wrap="square">
            <a:spAutoFit/>
          </a:bodyPr>
          <a:lstStyle/>
          <a:p>
            <a:r>
              <a:rPr lang="pt-BR" u="sng" dirty="0">
                <a:solidFill>
                  <a:schemeClr val="accent1">
                    <a:lumMod val="75000"/>
                  </a:schemeClr>
                </a:solidFill>
              </a:rPr>
              <a:t>https://ti.saude.rs.gov.br/covid19/</a:t>
            </a:r>
          </a:p>
        </p:txBody>
      </p:sp>
      <p:pic>
        <p:nvPicPr>
          <p:cNvPr id="4" name="Imagem 3"/>
          <p:cNvPicPr>
            <a:picLocks noChangeAspect="1"/>
          </p:cNvPicPr>
          <p:nvPr/>
        </p:nvPicPr>
        <p:blipFill>
          <a:blip r:embed="rId5"/>
          <a:stretch>
            <a:fillRect/>
          </a:stretch>
        </p:blipFill>
        <p:spPr>
          <a:xfrm>
            <a:off x="2560320" y="9091749"/>
            <a:ext cx="16745136" cy="4577226"/>
          </a:xfrm>
          <a:prstGeom prst="rect">
            <a:avLst/>
          </a:prstGeom>
        </p:spPr>
      </p:pic>
    </p:spTree>
    <p:extLst>
      <p:ext uri="{BB962C8B-B14F-4D97-AF65-F5344CB8AC3E}">
        <p14:creationId xmlns:p14="http://schemas.microsoft.com/office/powerpoint/2010/main" val="320636775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3" name="Retângulo 2"/>
          <p:cNvSpPr/>
          <p:nvPr/>
        </p:nvSpPr>
        <p:spPr>
          <a:xfrm>
            <a:off x="6251904" y="1108698"/>
            <a:ext cx="16772707" cy="913135"/>
          </a:xfrm>
          <a:prstGeom prst="rect">
            <a:avLst/>
          </a:prstGeom>
        </p:spPr>
        <p:txBody>
          <a:bodyPr wrap="square" lIns="91440" tIns="45720" rIns="91440" bIns="45720" anchor="t">
            <a:spAutoFit/>
          </a:bodyPr>
          <a:lstStyle/>
          <a:p>
            <a:pPr algn="l">
              <a:lnSpc>
                <a:spcPts val="6000"/>
              </a:lnSpc>
            </a:pPr>
            <a:r>
              <a:rPr lang="en-US" sz="7200" spc="-1" dirty="0" err="1">
                <a:solidFill>
                  <a:srgbClr val="078342"/>
                </a:solidFill>
                <a:latin typeface="Gotham HTF Ultra" pitchFamily="2" charset="0"/>
                <a:ea typeface="Segoe UI"/>
              </a:rPr>
              <a:t>Testar</a:t>
            </a:r>
            <a:r>
              <a:rPr lang="en-US" sz="7200" spc="-1" dirty="0">
                <a:solidFill>
                  <a:srgbClr val="078342"/>
                </a:solidFill>
                <a:latin typeface="Gotham HTF Ultra" pitchFamily="2" charset="0"/>
                <a:ea typeface="Segoe UI"/>
              </a:rPr>
              <a:t> RS</a:t>
            </a:r>
            <a:endParaRPr lang="en-US" sz="7200" spc="-1" dirty="0">
              <a:solidFill>
                <a:srgbClr val="078342"/>
              </a:solidFill>
              <a:latin typeface="Gotham HTF Ultra" pitchFamily="2" charset="0"/>
            </a:endParaRPr>
          </a:p>
        </p:txBody>
      </p:sp>
      <p:sp>
        <p:nvSpPr>
          <p:cNvPr id="4" name="Retângulo 3"/>
          <p:cNvSpPr/>
          <p:nvPr/>
        </p:nvSpPr>
        <p:spPr>
          <a:xfrm>
            <a:off x="6245643" y="2555331"/>
            <a:ext cx="16361433" cy="2585323"/>
          </a:xfrm>
          <a:prstGeom prst="rect">
            <a:avLst/>
          </a:prstGeom>
        </p:spPr>
        <p:txBody>
          <a:bodyPr wrap="square" lIns="91440" tIns="45720" rIns="91440" bIns="45720" anchor="t">
            <a:spAutoFit/>
          </a:bodyPr>
          <a:lstStyle/>
          <a:p>
            <a:pPr lvl="0" algn="just">
              <a:lnSpc>
                <a:spcPct val="90000"/>
              </a:lnSpc>
              <a:spcBef>
                <a:spcPts val="750"/>
              </a:spcBef>
            </a:pPr>
            <a:r>
              <a:rPr lang="pt-BR" sz="3600" dirty="0"/>
              <a:t>O Estado do Rio Grande do Sul tem como uma das suas estratégias para controlar a pandemia de </a:t>
            </a:r>
            <a:r>
              <a:rPr lang="pt-BR" sz="3600" dirty="0" err="1"/>
              <a:t>coronavírus</a:t>
            </a:r>
            <a:r>
              <a:rPr lang="pt-BR" sz="3600" dirty="0"/>
              <a:t> a ampliação da testagem da população gaúcha com exames do tipo RT-PCR, o qual detecta a presença do vírus no organismo e é considerado o mais eficiente para diagnóstico da doença.</a:t>
            </a:r>
          </a:p>
        </p:txBody>
      </p:sp>
      <p:pic>
        <p:nvPicPr>
          <p:cNvPr id="9" name="Picture 3"/>
          <p:cNvPicPr>
            <a:picLocks noChangeAspect="1" noChangeArrowheads="1"/>
          </p:cNvPicPr>
          <p:nvPr/>
        </p:nvPicPr>
        <p:blipFill>
          <a:blip r:embed="rId4" cstate="print"/>
          <a:srcRect/>
          <a:stretch>
            <a:fillRect/>
          </a:stretch>
        </p:blipFill>
        <p:spPr bwMode="auto">
          <a:xfrm>
            <a:off x="3983273" y="5820397"/>
            <a:ext cx="15864541" cy="7713770"/>
          </a:xfrm>
          <a:prstGeom prst="rect">
            <a:avLst/>
          </a:prstGeom>
          <a:noFill/>
          <a:ln w="9525">
            <a:noFill/>
            <a:miter lim="800000"/>
            <a:headEnd/>
            <a:tailEnd/>
          </a:ln>
        </p:spPr>
      </p:pic>
    </p:spTree>
    <p:extLst>
      <p:ext uri="{BB962C8B-B14F-4D97-AF65-F5344CB8AC3E}">
        <p14:creationId xmlns:p14="http://schemas.microsoft.com/office/powerpoint/2010/main" val="1119219122"/>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6" name="AutoShape 2" descr="O novo coronavírus tem capacidade de afetar o cérebro? - PEBMED"/>
          <p:cNvSpPr>
            <a:spLocks noChangeAspect="1" noChangeArrowheads="1"/>
          </p:cNvSpPr>
          <p:nvPr/>
        </p:nvSpPr>
        <p:spPr bwMode="auto">
          <a:xfrm>
            <a:off x="155574" y="-144463"/>
            <a:ext cx="6915785" cy="69158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Retângulo 7">
            <a:extLst>
              <a:ext uri="{FF2B5EF4-FFF2-40B4-BE49-F238E27FC236}">
                <a16:creationId xmlns:a16="http://schemas.microsoft.com/office/drawing/2014/main" id="{4593C59D-9912-44C1-B9F3-6A75F7F7E416}"/>
              </a:ext>
            </a:extLst>
          </p:cNvPr>
          <p:cNvSpPr/>
          <p:nvPr/>
        </p:nvSpPr>
        <p:spPr>
          <a:xfrm>
            <a:off x="3577991" y="10651392"/>
            <a:ext cx="13452231" cy="743280"/>
          </a:xfrm>
          <a:prstGeom prst="rect">
            <a:avLst/>
          </a:prstGeom>
        </p:spPr>
        <p:txBody>
          <a:bodyPr wrap="square" lIns="91440" tIns="45720" rIns="91440" bIns="45720" anchor="t">
            <a:spAutoFit/>
          </a:bodyPr>
          <a:lstStyle/>
          <a:p>
            <a:pPr algn="l" defTabSz="1828800" hangingPunct="1">
              <a:lnSpc>
                <a:spcPct val="90000"/>
              </a:lnSpc>
              <a:spcBef>
                <a:spcPct val="0"/>
              </a:spcBef>
              <a:spcAft>
                <a:spcPts val="1200"/>
              </a:spcAft>
              <a:defRPr/>
            </a:pPr>
            <a:r>
              <a:rPr lang="pt-BR" sz="4700" b="0" spc="1800" dirty="0">
                <a:solidFill>
                  <a:srgbClr val="659469"/>
                </a:solidFill>
                <a:latin typeface="Open Sans Light"/>
              </a:rPr>
              <a:t>VACINAÇÃO</a:t>
            </a:r>
          </a:p>
        </p:txBody>
      </p:sp>
      <p:pic>
        <p:nvPicPr>
          <p:cNvPr id="3" name="Gráfico 2" descr="Agulha estrutura de tópicos">
            <a:extLst>
              <a:ext uri="{FF2B5EF4-FFF2-40B4-BE49-F238E27FC236}">
                <a16:creationId xmlns:a16="http://schemas.microsoft.com/office/drawing/2014/main" id="{AE67C5A8-167D-4754-9AE5-0C358AF169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660775" y="7985760"/>
            <a:ext cx="2072640" cy="2072640"/>
          </a:xfrm>
          <a:prstGeom prst="rect">
            <a:avLst/>
          </a:prstGeom>
        </p:spPr>
      </p:pic>
    </p:spTree>
    <p:extLst>
      <p:ext uri="{BB962C8B-B14F-4D97-AF65-F5344CB8AC3E}">
        <p14:creationId xmlns:p14="http://schemas.microsoft.com/office/powerpoint/2010/main" val="3838390691"/>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10" name="Retângulo 9"/>
          <p:cNvSpPr/>
          <p:nvPr/>
        </p:nvSpPr>
        <p:spPr>
          <a:xfrm>
            <a:off x="1817663" y="1155525"/>
            <a:ext cx="21000719" cy="1323439"/>
          </a:xfrm>
          <a:prstGeom prst="rect">
            <a:avLst/>
          </a:prstGeom>
        </p:spPr>
        <p:txBody>
          <a:bodyPr wrap="square">
            <a:spAutoFit/>
          </a:bodyPr>
          <a:lstStyle/>
          <a:p>
            <a:pPr>
              <a:spcAft>
                <a:spcPts val="600"/>
              </a:spcAft>
            </a:pPr>
            <a:r>
              <a:rPr lang="pt-BR" sz="8000" spc="-1" dirty="0">
                <a:solidFill>
                  <a:srgbClr val="FFC000"/>
                </a:solidFill>
                <a:latin typeface="Gotham HTF Black"/>
                <a:ea typeface="DejaVu Sans"/>
              </a:rPr>
              <a:t>VACINAÇÃO</a:t>
            </a:r>
            <a:endParaRPr lang="pt-BR" sz="8000" spc="-1" dirty="0">
              <a:solidFill>
                <a:srgbClr val="FFC000"/>
              </a:solidFill>
              <a:latin typeface="Gotham HTF Black"/>
            </a:endParaRPr>
          </a:p>
        </p:txBody>
      </p:sp>
      <p:sp>
        <p:nvSpPr>
          <p:cNvPr id="6" name="AutoShape 2" descr="O novo coronavírus tem capacidade de afetar o cérebro? - PEBMED"/>
          <p:cNvSpPr>
            <a:spLocks noChangeAspect="1" noChangeArrowheads="1"/>
          </p:cNvSpPr>
          <p:nvPr/>
        </p:nvSpPr>
        <p:spPr bwMode="auto">
          <a:xfrm>
            <a:off x="155574" y="-144463"/>
            <a:ext cx="6915785" cy="69158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 name="CaixaDeTexto 1"/>
          <p:cNvSpPr txBox="1"/>
          <p:nvPr/>
        </p:nvSpPr>
        <p:spPr>
          <a:xfrm>
            <a:off x="4442238" y="3480432"/>
            <a:ext cx="17626453" cy="73353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pt-BR" dirty="0">
              <a:solidFill>
                <a:srgbClr val="00B050"/>
              </a:solidFill>
            </a:endParaRPr>
          </a:p>
          <a:p>
            <a:pPr marL="571500" indent="-571500" algn="just">
              <a:buFont typeface="Wingdings" panose="05000000000000000000" pitchFamily="2" charset="2"/>
              <a:buChar char="Ø"/>
            </a:pPr>
            <a:r>
              <a:rPr lang="pt-BR" sz="4000" dirty="0">
                <a:solidFill>
                  <a:srgbClr val="00B050"/>
                </a:solidFill>
                <a:latin typeface="Gotham HTF Black"/>
              </a:rPr>
              <a:t>Vacinas do calendário oficial: </a:t>
            </a:r>
            <a:r>
              <a:rPr lang="pt-BR" sz="4000" dirty="0">
                <a:latin typeface="Gotham HTF Black"/>
              </a:rPr>
              <a:t>Apoio à vigilância Epidemiológica e à Rede de Unidades Básicas de Saúde;</a:t>
            </a:r>
          </a:p>
          <a:p>
            <a:pPr algn="just"/>
            <a:endParaRPr lang="pt-BR" sz="4000" dirty="0">
              <a:solidFill>
                <a:srgbClr val="00B050"/>
              </a:solidFill>
              <a:latin typeface="Gotham HTF Black"/>
            </a:endParaRPr>
          </a:p>
          <a:p>
            <a:pPr marL="571500" indent="-571500" algn="just">
              <a:buFont typeface="Wingdings" panose="05000000000000000000" pitchFamily="2" charset="2"/>
              <a:buChar char="Ø"/>
            </a:pPr>
            <a:r>
              <a:rPr lang="pt-BR" sz="4000" dirty="0">
                <a:solidFill>
                  <a:srgbClr val="00B050"/>
                </a:solidFill>
                <a:latin typeface="Gotham HTF Black"/>
              </a:rPr>
              <a:t>Vacinas COVID-19: </a:t>
            </a:r>
            <a:r>
              <a:rPr lang="pt-BR" sz="4000" dirty="0">
                <a:latin typeface="Gotham HTF Black"/>
              </a:rPr>
              <a:t>Coordenação Nacional, através do PNI, fornecimento de Vacinas pelo MS, apoio do Estado na aquisição de Câmaras de conservação e seringas e logística de distribuição;</a:t>
            </a:r>
          </a:p>
          <a:p>
            <a:pPr marL="571500" indent="-571500" algn="just">
              <a:buFont typeface="Wingdings" panose="05000000000000000000" pitchFamily="2" charset="2"/>
              <a:buChar char="Ø"/>
            </a:pPr>
            <a:endParaRPr lang="pt-BR" sz="4000" dirty="0">
              <a:solidFill>
                <a:srgbClr val="00B050"/>
              </a:solidFill>
              <a:latin typeface="Gotham HTF Black"/>
            </a:endParaRPr>
          </a:p>
          <a:p>
            <a:pPr marL="571500" indent="-571500" algn="just">
              <a:buFont typeface="Wingdings" panose="05000000000000000000" pitchFamily="2" charset="2"/>
              <a:buChar char="Ø"/>
            </a:pPr>
            <a:r>
              <a:rPr lang="pt-BR" sz="4000" dirty="0">
                <a:solidFill>
                  <a:srgbClr val="00B050"/>
                </a:solidFill>
                <a:latin typeface="Gotham HTF Black"/>
              </a:rPr>
              <a:t>Previsão da campanha no  1º trimestre de 2021;</a:t>
            </a:r>
          </a:p>
          <a:p>
            <a:pPr marL="571500" indent="-571500" algn="just">
              <a:buFont typeface="Wingdings" panose="05000000000000000000" pitchFamily="2" charset="2"/>
              <a:buChar char="Ø"/>
            </a:pPr>
            <a:endParaRPr lang="pt-BR" sz="4000" dirty="0">
              <a:solidFill>
                <a:srgbClr val="00B050"/>
              </a:solidFill>
              <a:latin typeface="Gotham HTF Black"/>
            </a:endParaRPr>
          </a:p>
          <a:p>
            <a:pPr algn="just"/>
            <a:endParaRPr lang="pt-BR" sz="4000" dirty="0">
              <a:solidFill>
                <a:srgbClr val="00B050"/>
              </a:solidFill>
              <a:latin typeface="Gotham HTF Black"/>
            </a:endParaRPr>
          </a:p>
          <a:p>
            <a:pPr algn="just"/>
            <a:endParaRPr lang="pt-BR" sz="4000" dirty="0">
              <a:solidFill>
                <a:srgbClr val="00B050"/>
              </a:solidFill>
              <a:latin typeface="Gotham HTF Black"/>
            </a:endParaRPr>
          </a:p>
        </p:txBody>
      </p:sp>
    </p:spTree>
    <p:extLst>
      <p:ext uri="{BB962C8B-B14F-4D97-AF65-F5344CB8AC3E}">
        <p14:creationId xmlns:p14="http://schemas.microsoft.com/office/powerpoint/2010/main" val="3697869174"/>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6" name="AutoShape 2" descr="O novo coronavírus tem capacidade de afetar o cérebro? - PEBMED"/>
          <p:cNvSpPr>
            <a:spLocks noChangeAspect="1" noChangeArrowheads="1"/>
          </p:cNvSpPr>
          <p:nvPr/>
        </p:nvSpPr>
        <p:spPr bwMode="auto">
          <a:xfrm>
            <a:off x="155574" y="-144463"/>
            <a:ext cx="6915785" cy="69158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 name="CaixaDeTexto 1"/>
          <p:cNvSpPr txBox="1"/>
          <p:nvPr/>
        </p:nvSpPr>
        <p:spPr>
          <a:xfrm>
            <a:off x="4094784" y="1683539"/>
            <a:ext cx="19501338" cy="11798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pt-BR" dirty="0">
              <a:solidFill>
                <a:srgbClr val="00B050"/>
              </a:solidFill>
            </a:endParaRPr>
          </a:p>
          <a:p>
            <a:pPr marL="571500" indent="-571500" algn="just">
              <a:buFont typeface="Wingdings" panose="05000000000000000000" pitchFamily="2" charset="2"/>
              <a:buChar char="Ø"/>
            </a:pPr>
            <a:r>
              <a:rPr lang="pt-BR" sz="4000" dirty="0">
                <a:solidFill>
                  <a:srgbClr val="00B050"/>
                </a:solidFill>
                <a:latin typeface="Gotham HTF Black"/>
              </a:rPr>
              <a:t>Grupos Prioritários:</a:t>
            </a:r>
          </a:p>
        </p:txBody>
      </p:sp>
      <p:pic>
        <p:nvPicPr>
          <p:cNvPr id="3" name="Imagem 2"/>
          <p:cNvPicPr>
            <a:picLocks noChangeAspect="1"/>
          </p:cNvPicPr>
          <p:nvPr/>
        </p:nvPicPr>
        <p:blipFill>
          <a:blip r:embed="rId4"/>
          <a:stretch>
            <a:fillRect/>
          </a:stretch>
        </p:blipFill>
        <p:spPr>
          <a:xfrm>
            <a:off x="4798072" y="3007811"/>
            <a:ext cx="15265973" cy="8954928"/>
          </a:xfrm>
          <a:prstGeom prst="rect">
            <a:avLst/>
          </a:prstGeom>
        </p:spPr>
      </p:pic>
      <p:sp>
        <p:nvSpPr>
          <p:cNvPr id="4" name="Retângulo 3"/>
          <p:cNvSpPr/>
          <p:nvPr/>
        </p:nvSpPr>
        <p:spPr>
          <a:xfrm>
            <a:off x="4818184" y="690413"/>
            <a:ext cx="15245861" cy="923330"/>
          </a:xfrm>
          <a:prstGeom prst="rect">
            <a:avLst/>
          </a:prstGeom>
        </p:spPr>
        <p:txBody>
          <a:bodyPr wrap="square">
            <a:spAutoFit/>
          </a:bodyPr>
          <a:lstStyle/>
          <a:p>
            <a:r>
              <a:rPr lang="pt-BR" sz="5400" dirty="0">
                <a:solidFill>
                  <a:srgbClr val="FFC000"/>
                </a:solidFill>
                <a:latin typeface="Gotham HTF Black"/>
              </a:rPr>
              <a:t>CENÁRIO PRELIMINAR PARA VACINAÇÃO</a:t>
            </a:r>
          </a:p>
        </p:txBody>
      </p:sp>
    </p:spTree>
    <p:extLst>
      <p:ext uri="{BB962C8B-B14F-4D97-AF65-F5344CB8AC3E}">
        <p14:creationId xmlns:p14="http://schemas.microsoft.com/office/powerpoint/2010/main" val="99574711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pic>
        <p:nvPicPr>
          <p:cNvPr id="164"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165" name="Título…"/>
          <p:cNvSpPr txBox="1"/>
          <p:nvPr/>
        </p:nvSpPr>
        <p:spPr>
          <a:xfrm>
            <a:off x="5290095" y="6037262"/>
            <a:ext cx="102657"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10000" b="0" spc="1000">
                <a:latin typeface="Open Sans Bold"/>
                <a:ea typeface="Open Sans Bold"/>
                <a:cs typeface="Open Sans Bold"/>
                <a:sym typeface="Open Sans Bold"/>
              </a:defRPr>
            </a:pPr>
            <a:endParaRPr dirty="0"/>
          </a:p>
        </p:txBody>
      </p:sp>
      <p:sp>
        <p:nvSpPr>
          <p:cNvPr id="2" name="Retângulo 1"/>
          <p:cNvSpPr/>
          <p:nvPr/>
        </p:nvSpPr>
        <p:spPr>
          <a:xfrm>
            <a:off x="3577991" y="10651392"/>
            <a:ext cx="13452231" cy="743280"/>
          </a:xfrm>
          <a:prstGeom prst="rect">
            <a:avLst/>
          </a:prstGeom>
        </p:spPr>
        <p:txBody>
          <a:bodyPr wrap="square" lIns="91440" tIns="45720" rIns="91440" bIns="45720" anchor="t">
            <a:spAutoFit/>
          </a:bodyPr>
          <a:lstStyle/>
          <a:p>
            <a:pPr algn="l" defTabSz="1828800" hangingPunct="1">
              <a:lnSpc>
                <a:spcPct val="90000"/>
              </a:lnSpc>
              <a:spcBef>
                <a:spcPct val="0"/>
              </a:spcBef>
              <a:spcAft>
                <a:spcPts val="1200"/>
              </a:spcAft>
              <a:defRPr/>
            </a:pPr>
            <a:r>
              <a:rPr lang="pt-BR" sz="4700" b="0" spc="1800" dirty="0">
                <a:solidFill>
                  <a:srgbClr val="659469"/>
                </a:solidFill>
                <a:latin typeface="Open Sans Light"/>
              </a:rPr>
              <a:t>ESTRUTURA DA SES</a:t>
            </a:r>
          </a:p>
        </p:txBody>
      </p:sp>
      <p:sp>
        <p:nvSpPr>
          <p:cNvPr id="3" name="Retângulo 2"/>
          <p:cNvSpPr/>
          <p:nvPr/>
        </p:nvSpPr>
        <p:spPr>
          <a:xfrm>
            <a:off x="4548553" y="946812"/>
            <a:ext cx="15533077" cy="1146211"/>
          </a:xfrm>
          <a:prstGeom prst="rect">
            <a:avLst/>
          </a:prstGeom>
        </p:spPr>
        <p:txBody>
          <a:bodyPr wrap="square">
            <a:spAutoFit/>
          </a:bodyPr>
          <a:lstStyle/>
          <a:p>
            <a:pPr>
              <a:lnSpc>
                <a:spcPct val="107000"/>
              </a:lnSpc>
            </a:pPr>
            <a:endParaRPr lang="pt-BR" sz="3200" dirty="0">
              <a:latin typeface="GothamHTF-Black"/>
              <a:ea typeface="Times New Roman" panose="02020603050405020304" pitchFamily="18" charset="0"/>
              <a:cs typeface="Helvetica" panose="020B0604020202020204" pitchFamily="34" charset="0"/>
              <a:hlinkClick r:id="rId4"/>
            </a:endParaRPr>
          </a:p>
          <a:p>
            <a:pPr>
              <a:lnSpc>
                <a:spcPct val="107000"/>
              </a:lnSpc>
            </a:pPr>
            <a:endParaRPr lang="pt-BR" sz="3200" dirty="0">
              <a:latin typeface="GothamHTF-Black"/>
              <a:ea typeface="Times New Roman" panose="02020603050405020304" pitchFamily="18" charset="0"/>
              <a:cs typeface="Helvetica" panose="020B0604020202020204" pitchFamily="34" charset="0"/>
              <a:hlinkClick r:id="rId4"/>
            </a:endParaRPr>
          </a:p>
        </p:txBody>
      </p:sp>
      <p:sp>
        <p:nvSpPr>
          <p:cNvPr id="4" name="AutoShape 2" descr="Secretaria Estadual de Saúde de Pernambuco | Secretaria Estadual de Saúde de  Pernambu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4" descr="Secretaria Estadual de Saúde de Pernambuco | Secretaria Estadual de Saúde de  Pernambuco"/>
          <p:cNvSpPr>
            <a:spLocks noChangeAspect="1" noChangeArrowheads="1"/>
          </p:cNvSpPr>
          <p:nvPr/>
        </p:nvSpPr>
        <p:spPr bwMode="auto">
          <a:xfrm>
            <a:off x="17433831" y="28779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7" name="Gráfico 6" descr="Gestão estrutura de tópicos">
            <a:extLst>
              <a:ext uri="{FF2B5EF4-FFF2-40B4-BE49-F238E27FC236}">
                <a16:creationId xmlns:a16="http://schemas.microsoft.com/office/drawing/2014/main" id="{33F6074E-36B9-4F59-B6CF-F5733051D2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314113" y="7678737"/>
            <a:ext cx="2529840" cy="2529840"/>
          </a:xfrm>
          <a:prstGeom prst="rect">
            <a:avLst/>
          </a:prstGeom>
        </p:spPr>
      </p:pic>
    </p:spTree>
    <p:extLst>
      <p:ext uri="{BB962C8B-B14F-4D97-AF65-F5344CB8AC3E}">
        <p14:creationId xmlns:p14="http://schemas.microsoft.com/office/powerpoint/2010/main" val="3782228736"/>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10" name="Retângulo 9"/>
          <p:cNvSpPr/>
          <p:nvPr/>
        </p:nvSpPr>
        <p:spPr>
          <a:xfrm>
            <a:off x="1817663" y="1155525"/>
            <a:ext cx="21000719" cy="1323439"/>
          </a:xfrm>
          <a:prstGeom prst="rect">
            <a:avLst/>
          </a:prstGeom>
        </p:spPr>
        <p:txBody>
          <a:bodyPr wrap="square">
            <a:spAutoFit/>
          </a:bodyPr>
          <a:lstStyle/>
          <a:p>
            <a:pPr>
              <a:spcAft>
                <a:spcPts val="600"/>
              </a:spcAft>
            </a:pPr>
            <a:r>
              <a:rPr lang="pt-BR" sz="8000" spc="-1" dirty="0">
                <a:solidFill>
                  <a:srgbClr val="FFC000"/>
                </a:solidFill>
                <a:latin typeface="Gotham HTF Black"/>
                <a:ea typeface="DejaVu Sans"/>
              </a:rPr>
              <a:t>VIGILÂNCIA EM SAÚDE</a:t>
            </a:r>
            <a:endParaRPr lang="pt-BR" sz="8000" spc="-1" dirty="0">
              <a:solidFill>
                <a:srgbClr val="FFC000"/>
              </a:solidFill>
              <a:latin typeface="Gotham HTF Black"/>
            </a:endParaRPr>
          </a:p>
        </p:txBody>
      </p:sp>
      <p:sp>
        <p:nvSpPr>
          <p:cNvPr id="6" name="AutoShape 2" descr="O novo coronavírus tem capacidade de afetar o cérebro? - PEBMED"/>
          <p:cNvSpPr>
            <a:spLocks noChangeAspect="1" noChangeArrowheads="1"/>
          </p:cNvSpPr>
          <p:nvPr/>
        </p:nvSpPr>
        <p:spPr bwMode="auto">
          <a:xfrm>
            <a:off x="155574" y="-144463"/>
            <a:ext cx="6915785" cy="69158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 name="CaixaDeTexto 1"/>
          <p:cNvSpPr txBox="1"/>
          <p:nvPr/>
        </p:nvSpPr>
        <p:spPr>
          <a:xfrm>
            <a:off x="4094784" y="2864880"/>
            <a:ext cx="17973908" cy="85664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pt-BR" dirty="0">
              <a:solidFill>
                <a:srgbClr val="00B050"/>
              </a:solidFill>
            </a:endParaRPr>
          </a:p>
          <a:p>
            <a:pPr marL="571500" indent="-571500" algn="just">
              <a:buFont typeface="Wingdings" panose="05000000000000000000" pitchFamily="2" charset="2"/>
              <a:buChar char="Ø"/>
            </a:pPr>
            <a:r>
              <a:rPr lang="pt-BR" sz="4000" dirty="0">
                <a:solidFill>
                  <a:srgbClr val="00B050"/>
                </a:solidFill>
                <a:latin typeface="Gotham HTF Black"/>
              </a:rPr>
              <a:t>Vigilância Ambiental: </a:t>
            </a:r>
            <a:r>
              <a:rPr lang="pt-BR" sz="4000" dirty="0">
                <a:latin typeface="Gotham HTF Black"/>
              </a:rPr>
              <a:t>Água e Aedes;</a:t>
            </a:r>
          </a:p>
          <a:p>
            <a:pPr algn="just"/>
            <a:endParaRPr lang="pt-BR" sz="4000" dirty="0">
              <a:solidFill>
                <a:srgbClr val="00B050"/>
              </a:solidFill>
              <a:latin typeface="Gotham HTF Black"/>
            </a:endParaRPr>
          </a:p>
          <a:p>
            <a:pPr marL="571500" indent="-571500" algn="just">
              <a:buFont typeface="Wingdings" panose="05000000000000000000" pitchFamily="2" charset="2"/>
              <a:buChar char="Ø"/>
            </a:pPr>
            <a:r>
              <a:rPr lang="pt-BR" sz="4000" dirty="0">
                <a:solidFill>
                  <a:srgbClr val="00B050"/>
                </a:solidFill>
                <a:latin typeface="Gotham HTF Black"/>
              </a:rPr>
              <a:t>Vigilância Sanitária: </a:t>
            </a:r>
            <a:r>
              <a:rPr lang="pt-BR" sz="4000" dirty="0">
                <a:latin typeface="Gotham HTF Black"/>
              </a:rPr>
              <a:t>Estabelecimentos de Saúde, de alimentos, Farmácias, </a:t>
            </a:r>
            <a:r>
              <a:rPr lang="pt-BR" sz="4000" dirty="0" err="1">
                <a:latin typeface="Gotham HTF Black"/>
              </a:rPr>
              <a:t>ILPIs</a:t>
            </a:r>
            <a:r>
              <a:rPr lang="pt-BR" sz="4000" dirty="0">
                <a:latin typeface="Gotham HTF Black"/>
              </a:rPr>
              <a:t> e emissão de Alvarás;</a:t>
            </a:r>
          </a:p>
          <a:p>
            <a:pPr marL="571500" indent="-571500" algn="just">
              <a:buFont typeface="Wingdings" panose="05000000000000000000" pitchFamily="2" charset="2"/>
              <a:buChar char="Ø"/>
            </a:pPr>
            <a:endParaRPr lang="pt-BR" sz="4000" dirty="0">
              <a:solidFill>
                <a:srgbClr val="00B050"/>
              </a:solidFill>
              <a:latin typeface="Gotham HTF Black"/>
            </a:endParaRPr>
          </a:p>
          <a:p>
            <a:pPr marL="571500" indent="-571500" algn="just">
              <a:buFont typeface="Wingdings" panose="05000000000000000000" pitchFamily="2" charset="2"/>
              <a:buChar char="Ø"/>
            </a:pPr>
            <a:r>
              <a:rPr lang="pt-BR" sz="4000" dirty="0">
                <a:solidFill>
                  <a:srgbClr val="00B050"/>
                </a:solidFill>
                <a:latin typeface="Gotham HTF Black"/>
              </a:rPr>
              <a:t>Vigilância Epidemiológica: </a:t>
            </a:r>
            <a:r>
              <a:rPr lang="pt-BR" sz="4000" dirty="0">
                <a:latin typeface="Gotham HTF Black"/>
              </a:rPr>
              <a:t>Vacinação, Estruturação das Salas de Vacinas, Investigação de Óbito, Testagem.</a:t>
            </a:r>
          </a:p>
          <a:p>
            <a:pPr marL="571500" indent="-571500" algn="just">
              <a:buFont typeface="Wingdings" panose="05000000000000000000" pitchFamily="2" charset="2"/>
              <a:buChar char="Ø"/>
            </a:pPr>
            <a:endParaRPr lang="pt-BR" sz="4000" dirty="0">
              <a:solidFill>
                <a:srgbClr val="00B050"/>
              </a:solidFill>
              <a:latin typeface="Gotham HTF Black"/>
            </a:endParaRPr>
          </a:p>
          <a:p>
            <a:pPr marL="571500" indent="-571500" algn="just">
              <a:buFont typeface="Wingdings" panose="05000000000000000000" pitchFamily="2" charset="2"/>
              <a:buChar char="Ø"/>
            </a:pPr>
            <a:endParaRPr lang="pt-BR" sz="4000" dirty="0">
              <a:solidFill>
                <a:srgbClr val="00B050"/>
              </a:solidFill>
              <a:latin typeface="Gotham HTF Black"/>
            </a:endParaRPr>
          </a:p>
          <a:p>
            <a:r>
              <a:rPr lang="pt-BR" sz="4000" dirty="0">
                <a:solidFill>
                  <a:srgbClr val="C00000"/>
                </a:solidFill>
                <a:latin typeface="Gotham HTF Black"/>
              </a:rPr>
              <a:t>NOTIFICAÇÃO EM TEMPO REAL, EDUCAÇÃO E IDENTIFICAÇÃO DE PARTICULARIDADES DE CADA MUNICÍPIO.</a:t>
            </a:r>
          </a:p>
          <a:p>
            <a:pPr algn="just"/>
            <a:endParaRPr lang="pt-BR" sz="4000" dirty="0">
              <a:solidFill>
                <a:srgbClr val="00B050"/>
              </a:solidFill>
              <a:latin typeface="Gotham HTF Black"/>
            </a:endParaRPr>
          </a:p>
          <a:p>
            <a:pPr algn="just"/>
            <a:endParaRPr lang="pt-BR" sz="4000" dirty="0">
              <a:solidFill>
                <a:srgbClr val="00B050"/>
              </a:solidFill>
              <a:latin typeface="Gotham HTF Black"/>
            </a:endParaRPr>
          </a:p>
        </p:txBody>
      </p:sp>
    </p:spTree>
    <p:extLst>
      <p:ext uri="{BB962C8B-B14F-4D97-AF65-F5344CB8AC3E}">
        <p14:creationId xmlns:p14="http://schemas.microsoft.com/office/powerpoint/2010/main" val="463087354"/>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pic>
        <p:nvPicPr>
          <p:cNvPr id="164"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165" name="Título…"/>
          <p:cNvSpPr txBox="1"/>
          <p:nvPr/>
        </p:nvSpPr>
        <p:spPr>
          <a:xfrm>
            <a:off x="5290095" y="6037262"/>
            <a:ext cx="102657"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10000" b="0" spc="1000">
                <a:latin typeface="Open Sans Bold"/>
                <a:ea typeface="Open Sans Bold"/>
                <a:cs typeface="Open Sans Bold"/>
                <a:sym typeface="Open Sans Bold"/>
              </a:defRPr>
            </a:pPr>
            <a:endParaRPr dirty="0"/>
          </a:p>
        </p:txBody>
      </p:sp>
      <p:sp>
        <p:nvSpPr>
          <p:cNvPr id="6" name="Retângulo 5">
            <a:extLst>
              <a:ext uri="{FF2B5EF4-FFF2-40B4-BE49-F238E27FC236}">
                <a16:creationId xmlns:a16="http://schemas.microsoft.com/office/drawing/2014/main" id="{FC8F202A-E93B-4223-92AC-12C8C40CA17E}"/>
              </a:ext>
            </a:extLst>
          </p:cNvPr>
          <p:cNvSpPr/>
          <p:nvPr/>
        </p:nvSpPr>
        <p:spPr>
          <a:xfrm>
            <a:off x="3577991" y="10651392"/>
            <a:ext cx="13452231" cy="743280"/>
          </a:xfrm>
          <a:prstGeom prst="rect">
            <a:avLst/>
          </a:prstGeom>
        </p:spPr>
        <p:txBody>
          <a:bodyPr wrap="square" lIns="91440" tIns="45720" rIns="91440" bIns="45720" anchor="t">
            <a:spAutoFit/>
          </a:bodyPr>
          <a:lstStyle/>
          <a:p>
            <a:pPr algn="l" defTabSz="1828800" hangingPunct="1">
              <a:lnSpc>
                <a:spcPct val="90000"/>
              </a:lnSpc>
              <a:spcBef>
                <a:spcPct val="0"/>
              </a:spcBef>
              <a:spcAft>
                <a:spcPts val="1200"/>
              </a:spcAft>
              <a:defRPr/>
            </a:pPr>
            <a:r>
              <a:rPr lang="pt-BR" sz="4700" b="0" spc="1800" dirty="0">
                <a:solidFill>
                  <a:srgbClr val="659469"/>
                </a:solidFill>
                <a:latin typeface="Open Sans Light"/>
              </a:rPr>
              <a:t>PROJETOS </a:t>
            </a:r>
            <a:r>
              <a:rPr lang="pt-BR" sz="4700" b="0" spc="1800" dirty="0" smtClean="0">
                <a:solidFill>
                  <a:srgbClr val="659469"/>
                </a:solidFill>
                <a:latin typeface="Open Sans Light"/>
              </a:rPr>
              <a:t>PRIORITÁRIOS</a:t>
            </a:r>
            <a:endParaRPr lang="pt-BR" sz="4700" b="0" spc="1800" dirty="0">
              <a:solidFill>
                <a:srgbClr val="659469"/>
              </a:solidFill>
              <a:latin typeface="Open Sans Light"/>
            </a:endParaRPr>
          </a:p>
        </p:txBody>
      </p:sp>
      <p:pic>
        <p:nvPicPr>
          <p:cNvPr id="4" name="Gráfico 3" descr="Projeto estrutura de tópicos">
            <a:extLst>
              <a:ext uri="{FF2B5EF4-FFF2-40B4-BE49-F238E27FC236}">
                <a16:creationId xmlns:a16="http://schemas.microsoft.com/office/drawing/2014/main" id="{B988B184-0BC6-41F2-A7BE-AF021A1F70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577991" y="8266880"/>
            <a:ext cx="2164080" cy="2164080"/>
          </a:xfrm>
          <a:prstGeom prst="rect">
            <a:avLst/>
          </a:prstGeom>
        </p:spPr>
      </p:pic>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descr="Image"/>
          <p:cNvPicPr>
            <a:picLocks noChangeAspect="1"/>
          </p:cNvPicPr>
          <p:nvPr/>
        </p:nvPicPr>
        <p:blipFill>
          <a:blip r:embed="rId2"/>
          <a:stretch>
            <a:fillRect/>
          </a:stretch>
        </p:blipFill>
        <p:spPr>
          <a:xfrm rot="16200000">
            <a:off x="-4559094" y="5062123"/>
            <a:ext cx="13716001" cy="3591754"/>
          </a:xfrm>
          <a:prstGeom prst="rect">
            <a:avLst/>
          </a:prstGeom>
          <a:ln w="12700">
            <a:miter lim="400000"/>
          </a:ln>
        </p:spPr>
      </p:pic>
      <p:sp>
        <p:nvSpPr>
          <p:cNvPr id="10" name="Retângulo: Cantos Arredondados 9">
            <a:extLst>
              <a:ext uri="{FF2B5EF4-FFF2-40B4-BE49-F238E27FC236}">
                <a16:creationId xmlns:a16="http://schemas.microsoft.com/office/drawing/2014/main" id="{6866C222-72AC-4175-BFC8-CF57C9D79E13}"/>
              </a:ext>
            </a:extLst>
          </p:cNvPr>
          <p:cNvSpPr/>
          <p:nvPr/>
        </p:nvSpPr>
        <p:spPr>
          <a:xfrm>
            <a:off x="833390" y="3399260"/>
            <a:ext cx="23054840" cy="3506500"/>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a:p>
        </p:txBody>
      </p:sp>
      <p:sp>
        <p:nvSpPr>
          <p:cNvPr id="4" name="TextShape 3">
            <a:extLst>
              <a:ext uri="{FF2B5EF4-FFF2-40B4-BE49-F238E27FC236}">
                <a16:creationId xmlns:a16="http://schemas.microsoft.com/office/drawing/2014/main" id="{AD065812-56A9-438F-93DF-9AEFD9B61918}"/>
              </a:ext>
            </a:extLst>
          </p:cNvPr>
          <p:cNvSpPr txBox="1"/>
          <p:nvPr/>
        </p:nvSpPr>
        <p:spPr>
          <a:xfrm>
            <a:off x="330265" y="705657"/>
            <a:ext cx="23723470" cy="1736641"/>
          </a:xfrm>
          <a:prstGeom prst="rect">
            <a:avLst/>
          </a:prstGeom>
          <a:noFill/>
          <a:ln w="72000">
            <a:noFill/>
          </a:ln>
        </p:spPr>
        <p:txBody>
          <a:bodyPr lIns="180000" tIns="90000" rIns="180000" bIns="90000"/>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6000" spc="-2" dirty="0">
                <a:solidFill>
                  <a:srgbClr val="C00000"/>
                </a:solidFill>
                <a:latin typeface="Gotham HTF Black"/>
                <a:ea typeface="DejaVu Sans"/>
              </a:rPr>
              <a:t>APRIMORAMENTO DA ASSISTÊNCIA FARMACÊUTICA NO RS</a:t>
            </a:r>
            <a:endParaRPr lang="pt-BR" sz="6000" spc="-2" dirty="0">
              <a:solidFill>
                <a:srgbClr val="C00000"/>
              </a:solidFill>
              <a:latin typeface="Gotham HTF Black"/>
            </a:endParaRPr>
          </a:p>
        </p:txBody>
      </p:sp>
      <p:sp>
        <p:nvSpPr>
          <p:cNvPr id="6" name="CaixaDeTexto 5">
            <a:extLst>
              <a:ext uri="{FF2B5EF4-FFF2-40B4-BE49-F238E27FC236}">
                <a16:creationId xmlns:a16="http://schemas.microsoft.com/office/drawing/2014/main" id="{58974D57-DA46-4DA3-8382-FCA0B601FFFD}"/>
              </a:ext>
            </a:extLst>
          </p:cNvPr>
          <p:cNvSpPr txBox="1"/>
          <p:nvPr/>
        </p:nvSpPr>
        <p:spPr>
          <a:xfrm>
            <a:off x="980171" y="2352436"/>
            <a:ext cx="10381898" cy="954107"/>
          </a:xfrm>
          <a:prstGeom prst="rect">
            <a:avLst/>
          </a:prstGeom>
          <a:noFill/>
        </p:spPr>
        <p:txBody>
          <a:bodyPr wrap="square" rtlCol="0">
            <a:spAutoFit/>
          </a:bodyPr>
          <a:lstStyle/>
          <a:p>
            <a:pPr algn="ctr"/>
            <a:r>
              <a:rPr lang="pt-BR" sz="5600" dirty="0">
                <a:solidFill>
                  <a:srgbClr val="002060"/>
                </a:solidFill>
                <a:latin typeface="Gotham HTF Black"/>
                <a:cs typeface="Arial" panose="020B0604020202020204" pitchFamily="34" charset="0"/>
              </a:rPr>
              <a:t>EIXOS</a:t>
            </a:r>
          </a:p>
        </p:txBody>
      </p:sp>
      <p:sp>
        <p:nvSpPr>
          <p:cNvPr id="7" name="CaixaDeTexto 6">
            <a:extLst>
              <a:ext uri="{FF2B5EF4-FFF2-40B4-BE49-F238E27FC236}">
                <a16:creationId xmlns:a16="http://schemas.microsoft.com/office/drawing/2014/main" id="{63171265-393C-43CA-9B6C-CFEED8D71262}"/>
              </a:ext>
            </a:extLst>
          </p:cNvPr>
          <p:cNvSpPr txBox="1"/>
          <p:nvPr/>
        </p:nvSpPr>
        <p:spPr>
          <a:xfrm>
            <a:off x="12465520" y="3817759"/>
            <a:ext cx="11031300" cy="1446550"/>
          </a:xfrm>
          <a:prstGeom prst="rect">
            <a:avLst/>
          </a:prstGeom>
          <a:noFill/>
        </p:spPr>
        <p:txBody>
          <a:bodyPr wrap="square">
            <a:spAutoFit/>
          </a:bodyPr>
          <a:lstStyle/>
          <a:p>
            <a:pPr marL="685800" indent="-685800">
              <a:buFont typeface="Wingdings" panose="05000000000000000000" pitchFamily="2" charset="2"/>
              <a:buChar char="Ø"/>
            </a:pPr>
            <a:r>
              <a:rPr lang="pt-BR" sz="4400" b="0" dirty="0">
                <a:solidFill>
                  <a:srgbClr val="002060"/>
                </a:solidFill>
                <a:latin typeface="Gotham HTF Black"/>
                <a:cs typeface="Arial" panose="020B0604020202020204" pitchFamily="34" charset="0"/>
              </a:rPr>
              <a:t>Aumentar o abastecimento do estoque dos medicamentos</a:t>
            </a:r>
          </a:p>
        </p:txBody>
      </p:sp>
      <p:sp>
        <p:nvSpPr>
          <p:cNvPr id="8" name="CaixaDeTexto 7">
            <a:extLst>
              <a:ext uri="{FF2B5EF4-FFF2-40B4-BE49-F238E27FC236}">
                <a16:creationId xmlns:a16="http://schemas.microsoft.com/office/drawing/2014/main" id="{C44A5DDE-E6C9-4801-A33F-836CFE6C4295}"/>
              </a:ext>
            </a:extLst>
          </p:cNvPr>
          <p:cNvSpPr txBox="1"/>
          <p:nvPr/>
        </p:nvSpPr>
        <p:spPr>
          <a:xfrm>
            <a:off x="12402901" y="5459210"/>
            <a:ext cx="11465774" cy="1446550"/>
          </a:xfrm>
          <a:prstGeom prst="rect">
            <a:avLst/>
          </a:prstGeom>
          <a:noFill/>
        </p:spPr>
        <p:txBody>
          <a:bodyPr wrap="square">
            <a:spAutoFit/>
          </a:bodyPr>
          <a:lstStyle/>
          <a:p>
            <a:pPr marL="685800" indent="-685800">
              <a:buFont typeface="Wingdings" panose="05000000000000000000" pitchFamily="2" charset="2"/>
              <a:buChar char="Ø"/>
            </a:pPr>
            <a:r>
              <a:rPr lang="pt-BR" sz="4400" b="0" dirty="0">
                <a:solidFill>
                  <a:srgbClr val="002060"/>
                </a:solidFill>
                <a:latin typeface="Gotham HTF Black"/>
                <a:cs typeface="Arial" panose="020B0604020202020204" pitchFamily="34" charset="0"/>
              </a:rPr>
              <a:t>Elaborar a Relação Estadual de Medicamentos</a:t>
            </a:r>
          </a:p>
        </p:txBody>
      </p:sp>
      <p:sp>
        <p:nvSpPr>
          <p:cNvPr id="12" name="CaixaDeTexto 11">
            <a:extLst>
              <a:ext uri="{FF2B5EF4-FFF2-40B4-BE49-F238E27FC236}">
                <a16:creationId xmlns:a16="http://schemas.microsoft.com/office/drawing/2014/main" id="{B7EB995C-CA4C-49B3-ADE1-8B9CFF134DD5}"/>
              </a:ext>
            </a:extLst>
          </p:cNvPr>
          <p:cNvSpPr txBox="1"/>
          <p:nvPr/>
        </p:nvSpPr>
        <p:spPr>
          <a:xfrm>
            <a:off x="12587961" y="8030182"/>
            <a:ext cx="11465774" cy="2123658"/>
          </a:xfrm>
          <a:prstGeom prst="rect">
            <a:avLst/>
          </a:prstGeom>
          <a:noFill/>
        </p:spPr>
        <p:txBody>
          <a:bodyPr wrap="square">
            <a:spAutoFit/>
          </a:bodyPr>
          <a:lstStyle>
            <a:defPPr>
              <a:defRPr lang="pt-BR"/>
            </a:defPPr>
            <a:lvl1pPr marL="342900" indent="-342900">
              <a:buFont typeface="Wingdings" panose="05000000000000000000" pitchFamily="2" charset="2"/>
              <a:buChar char="Ø"/>
              <a:defRPr sz="2200">
                <a:solidFill>
                  <a:srgbClr val="002060"/>
                </a:solidFill>
                <a:latin typeface="Arial" panose="020B0604020202020204" pitchFamily="34" charset="0"/>
                <a:cs typeface="Arial" panose="020B0604020202020204" pitchFamily="34" charset="0"/>
              </a:defRPr>
            </a:lvl1pPr>
          </a:lstStyle>
          <a:p>
            <a:r>
              <a:rPr lang="pt-BR" sz="4400" b="0" dirty="0">
                <a:latin typeface="Gotham HTF Black"/>
              </a:rPr>
              <a:t>Ofertar apoio à implementação de serviços farmacêuticos nos Municípios, com foco em diabetes, asma e HIV</a:t>
            </a:r>
          </a:p>
        </p:txBody>
      </p:sp>
      <p:sp>
        <p:nvSpPr>
          <p:cNvPr id="13" name="CaixaDeTexto 12">
            <a:extLst>
              <a:ext uri="{FF2B5EF4-FFF2-40B4-BE49-F238E27FC236}">
                <a16:creationId xmlns:a16="http://schemas.microsoft.com/office/drawing/2014/main" id="{78A071F6-4B7D-46CE-9F62-084424D20A18}"/>
              </a:ext>
            </a:extLst>
          </p:cNvPr>
          <p:cNvSpPr txBox="1"/>
          <p:nvPr/>
        </p:nvSpPr>
        <p:spPr>
          <a:xfrm>
            <a:off x="12465520" y="10313933"/>
            <a:ext cx="11340536" cy="1446550"/>
          </a:xfrm>
          <a:prstGeom prst="rect">
            <a:avLst/>
          </a:prstGeom>
          <a:noFill/>
        </p:spPr>
        <p:txBody>
          <a:bodyPr wrap="square">
            <a:spAutoFit/>
          </a:bodyPr>
          <a:lstStyle>
            <a:defPPr>
              <a:defRPr lang="pt-BR"/>
            </a:defPPr>
            <a:lvl1pPr marL="342900" indent="-342900">
              <a:buFont typeface="Wingdings" panose="05000000000000000000" pitchFamily="2" charset="2"/>
              <a:buChar char="Ø"/>
              <a:defRPr sz="2200">
                <a:solidFill>
                  <a:srgbClr val="002060"/>
                </a:solidFill>
                <a:latin typeface="Arial" panose="020B0604020202020204" pitchFamily="34" charset="0"/>
                <a:cs typeface="Arial" panose="020B0604020202020204" pitchFamily="34" charset="0"/>
              </a:defRPr>
            </a:lvl1pPr>
          </a:lstStyle>
          <a:p>
            <a:r>
              <a:rPr lang="pt-BR" sz="4400" b="0" dirty="0">
                <a:latin typeface="Gotham HTF Black"/>
              </a:rPr>
              <a:t>Implementar o </a:t>
            </a:r>
            <a:r>
              <a:rPr lang="pt-BR" sz="4400" b="0" dirty="0" err="1">
                <a:latin typeface="Gotham HTF Black"/>
              </a:rPr>
              <a:t>Telecuidado</a:t>
            </a:r>
            <a:r>
              <a:rPr lang="pt-BR" sz="4400" b="0" dirty="0">
                <a:latin typeface="Gotham HTF Black"/>
              </a:rPr>
              <a:t> Farmacêutico no Estado</a:t>
            </a:r>
          </a:p>
        </p:txBody>
      </p:sp>
      <p:sp>
        <p:nvSpPr>
          <p:cNvPr id="14" name="Retângulo: Cantos Arredondados 13">
            <a:extLst>
              <a:ext uri="{FF2B5EF4-FFF2-40B4-BE49-F238E27FC236}">
                <a16:creationId xmlns:a16="http://schemas.microsoft.com/office/drawing/2014/main" id="{48D2AE1B-39C3-46EE-92CB-31E2DEE09886}"/>
              </a:ext>
            </a:extLst>
          </p:cNvPr>
          <p:cNvSpPr/>
          <p:nvPr/>
        </p:nvSpPr>
        <p:spPr>
          <a:xfrm>
            <a:off x="847550" y="7729454"/>
            <a:ext cx="23054840" cy="4031029"/>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a:p>
        </p:txBody>
      </p:sp>
      <p:pic>
        <p:nvPicPr>
          <p:cNvPr id="15" name="Imagem 14">
            <a:extLst>
              <a:ext uri="{FF2B5EF4-FFF2-40B4-BE49-F238E27FC236}">
                <a16:creationId xmlns:a16="http://schemas.microsoft.com/office/drawing/2014/main" id="{46239A2E-431F-440B-B764-7B47E9C752E1}"/>
              </a:ext>
            </a:extLst>
          </p:cNvPr>
          <p:cNvPicPr>
            <a:picLocks noChangeAspect="1"/>
          </p:cNvPicPr>
          <p:nvPr/>
        </p:nvPicPr>
        <p:blipFill>
          <a:blip r:embed="rId3"/>
          <a:stretch>
            <a:fillRect/>
          </a:stretch>
        </p:blipFill>
        <p:spPr>
          <a:xfrm>
            <a:off x="980171" y="3839583"/>
            <a:ext cx="11607790" cy="2938526"/>
          </a:xfrm>
          <a:prstGeom prst="rect">
            <a:avLst/>
          </a:prstGeom>
        </p:spPr>
      </p:pic>
      <p:pic>
        <p:nvPicPr>
          <p:cNvPr id="16" name="Imagem 15">
            <a:extLst>
              <a:ext uri="{FF2B5EF4-FFF2-40B4-BE49-F238E27FC236}">
                <a16:creationId xmlns:a16="http://schemas.microsoft.com/office/drawing/2014/main" id="{CA639E15-ED5A-4C08-A466-F49298F4B844}"/>
              </a:ext>
            </a:extLst>
          </p:cNvPr>
          <p:cNvPicPr>
            <a:picLocks noChangeAspect="1"/>
          </p:cNvPicPr>
          <p:nvPr/>
        </p:nvPicPr>
        <p:blipFill>
          <a:blip r:embed="rId4"/>
          <a:stretch>
            <a:fillRect/>
          </a:stretch>
        </p:blipFill>
        <p:spPr>
          <a:xfrm>
            <a:off x="919205" y="8358415"/>
            <a:ext cx="11668756" cy="2681301"/>
          </a:xfrm>
          <a:prstGeom prst="rect">
            <a:avLst/>
          </a:prstGeom>
        </p:spPr>
      </p:pic>
      <p:sp>
        <p:nvSpPr>
          <p:cNvPr id="17" name="CaixaDeTexto 16">
            <a:extLst>
              <a:ext uri="{FF2B5EF4-FFF2-40B4-BE49-F238E27FC236}">
                <a16:creationId xmlns:a16="http://schemas.microsoft.com/office/drawing/2014/main" id="{FAE2F639-3B1D-49BE-ABE7-B9736E312AFA}"/>
              </a:ext>
            </a:extLst>
          </p:cNvPr>
          <p:cNvSpPr txBox="1"/>
          <p:nvPr/>
        </p:nvSpPr>
        <p:spPr>
          <a:xfrm>
            <a:off x="12192000" y="2389389"/>
            <a:ext cx="10270604" cy="954107"/>
          </a:xfrm>
          <a:prstGeom prst="rect">
            <a:avLst/>
          </a:prstGeom>
          <a:noFill/>
        </p:spPr>
        <p:txBody>
          <a:bodyPr wrap="square" rtlCol="0">
            <a:spAutoFit/>
          </a:bodyPr>
          <a:lstStyle/>
          <a:p>
            <a:pPr algn="ctr"/>
            <a:r>
              <a:rPr lang="pt-BR" sz="5600" dirty="0">
                <a:solidFill>
                  <a:srgbClr val="002060"/>
                </a:solidFill>
                <a:latin typeface="Gotham HTF Black"/>
                <a:cs typeface="Arial" panose="020B0604020202020204" pitchFamily="34" charset="0"/>
              </a:rPr>
              <a:t>AÇÕES</a:t>
            </a:r>
          </a:p>
        </p:txBody>
      </p:sp>
      <p:pic>
        <p:nvPicPr>
          <p:cNvPr id="19" name="Image" descr="Image"/>
          <p:cNvPicPr>
            <a:picLocks noChangeAspect="1"/>
          </p:cNvPicPr>
          <p:nvPr/>
        </p:nvPicPr>
        <p:blipFill>
          <a:blip r:embed="rId5"/>
          <a:stretch>
            <a:fillRect/>
          </a:stretch>
        </p:blipFill>
        <p:spPr>
          <a:xfrm>
            <a:off x="19847814" y="11817241"/>
            <a:ext cx="3958242" cy="1359117"/>
          </a:xfrm>
          <a:prstGeom prst="rect">
            <a:avLst/>
          </a:prstGeom>
          <a:ln w="12700">
            <a:miter lim="400000"/>
          </a:ln>
        </p:spPr>
      </p:pic>
    </p:spTree>
    <p:extLst>
      <p:ext uri="{BB962C8B-B14F-4D97-AF65-F5344CB8AC3E}">
        <p14:creationId xmlns:p14="http://schemas.microsoft.com/office/powerpoint/2010/main" val="23802285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descr="Image"/>
          <p:cNvPicPr>
            <a:picLocks noChangeAspect="1"/>
          </p:cNvPicPr>
          <p:nvPr/>
        </p:nvPicPr>
        <p:blipFill>
          <a:blip r:embed="rId2"/>
          <a:stretch>
            <a:fillRect/>
          </a:stretch>
        </p:blipFill>
        <p:spPr>
          <a:xfrm rot="16200000">
            <a:off x="-4559094" y="5062123"/>
            <a:ext cx="13716001" cy="3591754"/>
          </a:xfrm>
          <a:prstGeom prst="rect">
            <a:avLst/>
          </a:prstGeom>
          <a:ln w="12700">
            <a:miter lim="400000"/>
          </a:ln>
        </p:spPr>
      </p:pic>
      <p:sp>
        <p:nvSpPr>
          <p:cNvPr id="4" name="TextShape 3">
            <a:extLst>
              <a:ext uri="{FF2B5EF4-FFF2-40B4-BE49-F238E27FC236}">
                <a16:creationId xmlns:a16="http://schemas.microsoft.com/office/drawing/2014/main" id="{AD065812-56A9-438F-93DF-9AEFD9B61918}"/>
              </a:ext>
            </a:extLst>
          </p:cNvPr>
          <p:cNvSpPr txBox="1"/>
          <p:nvPr/>
        </p:nvSpPr>
        <p:spPr>
          <a:xfrm>
            <a:off x="330265" y="388682"/>
            <a:ext cx="23723470" cy="1535040"/>
          </a:xfrm>
          <a:prstGeom prst="rect">
            <a:avLst/>
          </a:prstGeom>
          <a:noFill/>
          <a:ln w="72000">
            <a:noFill/>
          </a:ln>
        </p:spPr>
        <p:txBody>
          <a:bodyPr lIns="180000" tIns="90000" rIns="180000" bIns="90000"/>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6000" spc="-2" dirty="0">
                <a:solidFill>
                  <a:srgbClr val="C00000"/>
                </a:solidFill>
                <a:latin typeface="Gotham HTF Black"/>
                <a:ea typeface="DejaVu Sans"/>
              </a:rPr>
              <a:t>APRIMORAMENTO DA ASSISTÊNCIA FARMACÊUTICA NO RS</a:t>
            </a:r>
            <a:endParaRPr lang="pt-BR" sz="6000" spc="-2" dirty="0">
              <a:solidFill>
                <a:srgbClr val="C00000"/>
              </a:solidFill>
              <a:latin typeface="Gotham HTF Black"/>
            </a:endParaRPr>
          </a:p>
        </p:txBody>
      </p:sp>
      <p:sp>
        <p:nvSpPr>
          <p:cNvPr id="6" name="CaixaDeTexto 5">
            <a:extLst>
              <a:ext uri="{FF2B5EF4-FFF2-40B4-BE49-F238E27FC236}">
                <a16:creationId xmlns:a16="http://schemas.microsoft.com/office/drawing/2014/main" id="{58974D57-DA46-4DA3-8382-FCA0B601FFFD}"/>
              </a:ext>
            </a:extLst>
          </p:cNvPr>
          <p:cNvSpPr txBox="1"/>
          <p:nvPr/>
        </p:nvSpPr>
        <p:spPr>
          <a:xfrm>
            <a:off x="2684775" y="1789066"/>
            <a:ext cx="10270604" cy="954107"/>
          </a:xfrm>
          <a:prstGeom prst="rect">
            <a:avLst/>
          </a:prstGeom>
          <a:noFill/>
        </p:spPr>
        <p:txBody>
          <a:bodyPr wrap="square" rtlCol="0">
            <a:spAutoFit/>
          </a:bodyPr>
          <a:lstStyle/>
          <a:p>
            <a:pPr algn="ctr"/>
            <a:r>
              <a:rPr lang="pt-BR" sz="5600" dirty="0">
                <a:solidFill>
                  <a:srgbClr val="002060"/>
                </a:solidFill>
                <a:latin typeface="Arial" panose="020B0604020202020204" pitchFamily="34" charset="0"/>
                <a:cs typeface="Arial" panose="020B0604020202020204" pitchFamily="34" charset="0"/>
              </a:rPr>
              <a:t>EIXOS</a:t>
            </a:r>
          </a:p>
        </p:txBody>
      </p:sp>
      <p:sp>
        <p:nvSpPr>
          <p:cNvPr id="11" name="CaixaDeTexto 10">
            <a:extLst>
              <a:ext uri="{FF2B5EF4-FFF2-40B4-BE49-F238E27FC236}">
                <a16:creationId xmlns:a16="http://schemas.microsoft.com/office/drawing/2014/main" id="{0E6F79E8-B3C9-4FD3-937F-FF5D77469C7C}"/>
              </a:ext>
            </a:extLst>
          </p:cNvPr>
          <p:cNvSpPr txBox="1"/>
          <p:nvPr/>
        </p:nvSpPr>
        <p:spPr>
          <a:xfrm>
            <a:off x="12587100" y="3369725"/>
            <a:ext cx="11146170" cy="5755422"/>
          </a:xfrm>
          <a:prstGeom prst="rect">
            <a:avLst/>
          </a:prstGeom>
          <a:noFill/>
        </p:spPr>
        <p:txBody>
          <a:bodyPr wrap="square">
            <a:spAutoFit/>
          </a:bodyPr>
          <a:lstStyle>
            <a:defPPr>
              <a:defRPr lang="pt-BR"/>
            </a:defPPr>
            <a:lvl1pPr marL="342900" indent="-342900">
              <a:buFont typeface="Wingdings" panose="05000000000000000000" pitchFamily="2" charset="2"/>
              <a:buChar char="q"/>
              <a:defRPr sz="2200">
                <a:solidFill>
                  <a:srgbClr val="002060"/>
                </a:solidFill>
                <a:latin typeface="Arial" panose="020B0604020202020204" pitchFamily="34" charset="0"/>
                <a:cs typeface="Arial" panose="020B0604020202020204" pitchFamily="34" charset="0"/>
              </a:defRPr>
            </a:lvl1pPr>
          </a:lstStyle>
          <a:p>
            <a:pPr>
              <a:spcBef>
                <a:spcPts val="1200"/>
              </a:spcBef>
              <a:spcAft>
                <a:spcPts val="1200"/>
              </a:spcAft>
              <a:buFont typeface="Wingdings" panose="05000000000000000000" pitchFamily="2" charset="2"/>
              <a:buChar char="Ø"/>
            </a:pPr>
            <a:r>
              <a:rPr lang="pt-BR" sz="4400" b="0" dirty="0">
                <a:latin typeface="Gotham HTF Black"/>
              </a:rPr>
              <a:t>Elaboração da Politica Estadual de Assistência Farmacêutica</a:t>
            </a:r>
          </a:p>
          <a:p>
            <a:pPr>
              <a:spcBef>
                <a:spcPts val="1200"/>
              </a:spcBef>
              <a:spcAft>
                <a:spcPts val="1200"/>
              </a:spcAft>
              <a:buFont typeface="Wingdings" panose="05000000000000000000" pitchFamily="2" charset="2"/>
              <a:buChar char="Ø"/>
            </a:pPr>
            <a:r>
              <a:rPr lang="pt-BR" sz="4400" b="0" dirty="0">
                <a:latin typeface="Gotham HTF Black"/>
              </a:rPr>
              <a:t>Regulamentação de receitas digitais no SUS</a:t>
            </a:r>
          </a:p>
          <a:p>
            <a:pPr>
              <a:spcBef>
                <a:spcPts val="1200"/>
              </a:spcBef>
              <a:spcAft>
                <a:spcPts val="1200"/>
              </a:spcAft>
              <a:buFont typeface="Wingdings" panose="05000000000000000000" pitchFamily="2" charset="2"/>
              <a:buChar char="Ø"/>
            </a:pPr>
            <a:r>
              <a:rPr lang="pt-BR" sz="4400" b="0" dirty="0">
                <a:latin typeface="Gotham HTF Black"/>
              </a:rPr>
              <a:t>Implementação da Solicitação Digital de Medicamentos</a:t>
            </a:r>
          </a:p>
          <a:p>
            <a:pPr>
              <a:spcBef>
                <a:spcPts val="1200"/>
              </a:spcBef>
              <a:spcAft>
                <a:spcPts val="1200"/>
              </a:spcAft>
              <a:buFont typeface="Wingdings" panose="05000000000000000000" pitchFamily="2" charset="2"/>
              <a:buChar char="Ø"/>
            </a:pPr>
            <a:endParaRPr lang="pt-BR" sz="4400" dirty="0"/>
          </a:p>
        </p:txBody>
      </p:sp>
      <p:sp>
        <p:nvSpPr>
          <p:cNvPr id="13" name="Retângulo: Cantos Arredondados 12">
            <a:extLst>
              <a:ext uri="{FF2B5EF4-FFF2-40B4-BE49-F238E27FC236}">
                <a16:creationId xmlns:a16="http://schemas.microsoft.com/office/drawing/2014/main" id="{E870D905-C32B-4DEA-A675-6E364F27C22C}"/>
              </a:ext>
            </a:extLst>
          </p:cNvPr>
          <p:cNvSpPr/>
          <p:nvPr/>
        </p:nvSpPr>
        <p:spPr>
          <a:xfrm>
            <a:off x="975951" y="2743173"/>
            <a:ext cx="22775736" cy="8974016"/>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a:p>
        </p:txBody>
      </p:sp>
      <p:pic>
        <p:nvPicPr>
          <p:cNvPr id="2" name="Imagem 1">
            <a:extLst>
              <a:ext uri="{FF2B5EF4-FFF2-40B4-BE49-F238E27FC236}">
                <a16:creationId xmlns:a16="http://schemas.microsoft.com/office/drawing/2014/main" id="{7C877F54-E9C4-4269-94EF-A8DC850092D0}"/>
              </a:ext>
            </a:extLst>
          </p:cNvPr>
          <p:cNvPicPr>
            <a:picLocks noChangeAspect="1"/>
          </p:cNvPicPr>
          <p:nvPr/>
        </p:nvPicPr>
        <p:blipFill>
          <a:blip r:embed="rId3"/>
          <a:stretch>
            <a:fillRect/>
          </a:stretch>
        </p:blipFill>
        <p:spPr>
          <a:xfrm>
            <a:off x="1463039" y="4143557"/>
            <a:ext cx="11105643" cy="2597122"/>
          </a:xfrm>
          <a:prstGeom prst="rect">
            <a:avLst/>
          </a:prstGeom>
        </p:spPr>
      </p:pic>
      <p:pic>
        <p:nvPicPr>
          <p:cNvPr id="15" name="Image" descr="Image"/>
          <p:cNvPicPr>
            <a:picLocks noChangeAspect="1"/>
          </p:cNvPicPr>
          <p:nvPr/>
        </p:nvPicPr>
        <p:blipFill>
          <a:blip r:embed="rId4"/>
          <a:stretch>
            <a:fillRect/>
          </a:stretch>
        </p:blipFill>
        <p:spPr>
          <a:xfrm>
            <a:off x="19847814" y="11817241"/>
            <a:ext cx="3958242" cy="1359117"/>
          </a:xfrm>
          <a:prstGeom prst="rect">
            <a:avLst/>
          </a:prstGeom>
          <a:ln w="12700">
            <a:miter lim="400000"/>
          </a:ln>
        </p:spPr>
      </p:pic>
      <p:grpSp>
        <p:nvGrpSpPr>
          <p:cNvPr id="3" name="Agrupar 2">
            <a:extLst>
              <a:ext uri="{FF2B5EF4-FFF2-40B4-BE49-F238E27FC236}">
                <a16:creationId xmlns:a16="http://schemas.microsoft.com/office/drawing/2014/main" id="{F4E30FAE-3FCA-48C6-AA35-BA42C8E465EA}"/>
              </a:ext>
            </a:extLst>
          </p:cNvPr>
          <p:cNvGrpSpPr/>
          <p:nvPr/>
        </p:nvGrpSpPr>
        <p:grpSpPr>
          <a:xfrm>
            <a:off x="3657640" y="7287970"/>
            <a:ext cx="13258760" cy="5738190"/>
            <a:chOff x="1590144" y="4131155"/>
            <a:chExt cx="5895808" cy="2444409"/>
          </a:xfrm>
        </p:grpSpPr>
        <p:pic>
          <p:nvPicPr>
            <p:cNvPr id="10" name="Imagem 9">
              <a:extLst>
                <a:ext uri="{FF2B5EF4-FFF2-40B4-BE49-F238E27FC236}">
                  <a16:creationId xmlns:a16="http://schemas.microsoft.com/office/drawing/2014/main" id="{BAA5DB9F-4C38-4BEB-9A43-A108C85F71B5}"/>
                </a:ext>
              </a:extLst>
            </p:cNvPr>
            <p:cNvPicPr>
              <a:picLocks noChangeAspect="1"/>
            </p:cNvPicPr>
            <p:nvPr/>
          </p:nvPicPr>
          <p:blipFill rotWithShape="1">
            <a:blip r:embed="rId5"/>
            <a:srcRect b="53857"/>
            <a:stretch/>
          </p:blipFill>
          <p:spPr>
            <a:xfrm>
              <a:off x="1590144" y="4131155"/>
              <a:ext cx="3379633" cy="210201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m 11">
              <a:extLst>
                <a:ext uri="{FF2B5EF4-FFF2-40B4-BE49-F238E27FC236}">
                  <a16:creationId xmlns:a16="http://schemas.microsoft.com/office/drawing/2014/main" id="{00573B34-83CA-40C0-B8D6-57598D638925}"/>
                </a:ext>
              </a:extLst>
            </p:cNvPr>
            <p:cNvPicPr>
              <a:picLocks noChangeAspect="1"/>
            </p:cNvPicPr>
            <p:nvPr/>
          </p:nvPicPr>
          <p:blipFill rotWithShape="1">
            <a:blip r:embed="rId5"/>
            <a:srcRect t="48257"/>
            <a:stretch/>
          </p:blipFill>
          <p:spPr>
            <a:xfrm>
              <a:off x="4589118" y="4555176"/>
              <a:ext cx="2896834" cy="202038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21852212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10" name="Retângulo 9"/>
          <p:cNvSpPr/>
          <p:nvPr/>
        </p:nvSpPr>
        <p:spPr>
          <a:xfrm>
            <a:off x="2039816" y="745473"/>
            <a:ext cx="21000719" cy="1323439"/>
          </a:xfrm>
          <a:prstGeom prst="rect">
            <a:avLst/>
          </a:prstGeom>
        </p:spPr>
        <p:txBody>
          <a:bodyPr wrap="square">
            <a:spAutoFit/>
          </a:bodyPr>
          <a:lstStyle/>
          <a:p>
            <a:pPr>
              <a:spcAft>
                <a:spcPts val="600"/>
              </a:spcAft>
            </a:pPr>
            <a:r>
              <a:rPr lang="pt-BR" sz="8000" spc="-1" dirty="0">
                <a:solidFill>
                  <a:srgbClr val="FFC000"/>
                </a:solidFill>
                <a:latin typeface="Gotham HTF Black"/>
                <a:ea typeface="DejaVu Sans"/>
              </a:rPr>
              <a:t>REGULAÇÃO EM SAÚDE </a:t>
            </a:r>
            <a:endParaRPr lang="pt-BR" sz="8000" spc="-1" dirty="0">
              <a:solidFill>
                <a:srgbClr val="FFC000"/>
              </a:solidFill>
              <a:latin typeface="Gotham HTF Black"/>
            </a:endParaRPr>
          </a:p>
        </p:txBody>
      </p:sp>
      <p:sp>
        <p:nvSpPr>
          <p:cNvPr id="6" name="AutoShape 2" descr="O novo coronavírus tem capacidade de afetar o cérebro? - PEBMED"/>
          <p:cNvSpPr>
            <a:spLocks noChangeAspect="1" noChangeArrowheads="1"/>
          </p:cNvSpPr>
          <p:nvPr/>
        </p:nvSpPr>
        <p:spPr bwMode="auto">
          <a:xfrm>
            <a:off x="155574" y="-144463"/>
            <a:ext cx="6915785" cy="69158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 name="CaixaDeTexto 1"/>
          <p:cNvSpPr txBox="1"/>
          <p:nvPr/>
        </p:nvSpPr>
        <p:spPr>
          <a:xfrm>
            <a:off x="4442238" y="2249322"/>
            <a:ext cx="17626453" cy="9797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endParaRPr lang="pt-BR" dirty="0">
              <a:solidFill>
                <a:srgbClr val="00B050"/>
              </a:solidFill>
            </a:endParaRPr>
          </a:p>
          <a:p>
            <a:pPr algn="l"/>
            <a:r>
              <a:rPr lang="pt-BR" sz="4000" dirty="0">
                <a:solidFill>
                  <a:srgbClr val="00B050"/>
                </a:solidFill>
                <a:latin typeface="Gotham HTF Black"/>
              </a:rPr>
              <a:t>SISTEMA GERINT: </a:t>
            </a:r>
            <a:r>
              <a:rPr lang="pt-BR" sz="4000" dirty="0">
                <a:latin typeface="Gotham HTF Black"/>
              </a:rPr>
              <a:t>ampliação do </a:t>
            </a:r>
            <a:r>
              <a:rPr lang="pt-BR" sz="4000" dirty="0" err="1">
                <a:latin typeface="Gotham HTF Black"/>
              </a:rPr>
              <a:t>Gerint</a:t>
            </a:r>
            <a:r>
              <a:rPr lang="pt-BR" sz="4000" dirty="0">
                <a:latin typeface="Gotham HTF Black"/>
              </a:rPr>
              <a:t> junto à rede hospitalar, para regulação de leitos de UTI; </a:t>
            </a:r>
          </a:p>
          <a:p>
            <a:pPr algn="l"/>
            <a:endParaRPr lang="pt-BR" sz="4000" dirty="0">
              <a:solidFill>
                <a:srgbClr val="00B050"/>
              </a:solidFill>
              <a:latin typeface="Gotham HTF Black"/>
            </a:endParaRPr>
          </a:p>
          <a:p>
            <a:pPr algn="l"/>
            <a:r>
              <a:rPr lang="pt-BR" sz="4000" dirty="0">
                <a:solidFill>
                  <a:srgbClr val="00B050"/>
                </a:solidFill>
                <a:latin typeface="Gotham HTF Black"/>
              </a:rPr>
              <a:t>SISTEMA GERCON: </a:t>
            </a:r>
            <a:r>
              <a:rPr lang="pt-BR" sz="4000" dirty="0">
                <a:latin typeface="Gotham HTF Black"/>
              </a:rPr>
              <a:t>Implantação do sistema de regulação de consulta especializadas em todas as regiões do Estado para 2021;</a:t>
            </a:r>
          </a:p>
          <a:p>
            <a:pPr algn="l"/>
            <a:endParaRPr lang="pt-BR" sz="4000" dirty="0">
              <a:solidFill>
                <a:srgbClr val="00B050"/>
              </a:solidFill>
              <a:latin typeface="Gotham HTF Black"/>
            </a:endParaRPr>
          </a:p>
          <a:p>
            <a:pPr algn="l"/>
            <a:r>
              <a:rPr lang="pt-BR" sz="4000" dirty="0">
                <a:solidFill>
                  <a:srgbClr val="00B050"/>
                </a:solidFill>
                <a:latin typeface="Gotham HTF Black"/>
              </a:rPr>
              <a:t>SISTEMA SAMU: </a:t>
            </a:r>
            <a:r>
              <a:rPr lang="pt-BR" sz="4000" dirty="0">
                <a:latin typeface="Gotham HTF Black"/>
              </a:rPr>
              <a:t>oferta do Sistema de Regulação Compartilhada em municípios com USA;</a:t>
            </a:r>
          </a:p>
          <a:p>
            <a:pPr algn="l"/>
            <a:endParaRPr lang="pt-BR" sz="4000" dirty="0">
              <a:solidFill>
                <a:srgbClr val="00B050"/>
              </a:solidFill>
              <a:latin typeface="Gotham HTF Black"/>
            </a:endParaRPr>
          </a:p>
          <a:p>
            <a:pPr algn="l"/>
            <a:r>
              <a:rPr lang="pt-BR" sz="4000" dirty="0">
                <a:solidFill>
                  <a:srgbClr val="00B050"/>
                </a:solidFill>
                <a:latin typeface="Gotham HTF Black"/>
              </a:rPr>
              <a:t>“CHAMAR 192”: </a:t>
            </a:r>
            <a:r>
              <a:rPr lang="pt-BR" sz="4000" dirty="0">
                <a:latin typeface="Gotham HTF Black"/>
              </a:rPr>
              <a:t>projeto dirigido aos municípios, de até 5 mil habitantes, sem base SAMU;</a:t>
            </a:r>
          </a:p>
          <a:p>
            <a:pPr algn="l"/>
            <a:endParaRPr lang="pt-BR" sz="4000" dirty="0">
              <a:solidFill>
                <a:srgbClr val="00B050"/>
              </a:solidFill>
              <a:latin typeface="Gotham HTF Black"/>
            </a:endParaRPr>
          </a:p>
          <a:p>
            <a:pPr algn="l"/>
            <a:r>
              <a:rPr lang="pt-BR" sz="4000" dirty="0">
                <a:solidFill>
                  <a:srgbClr val="00B050"/>
                </a:solidFill>
                <a:latin typeface="Gotham HTF Black"/>
              </a:rPr>
              <a:t>Central de Saúde Mental: </a:t>
            </a:r>
            <a:r>
              <a:rPr lang="pt-BR" sz="4000" dirty="0">
                <a:latin typeface="Gotham HTF Black"/>
              </a:rPr>
              <a:t>ampliação da internação psiquiátrica regulada, com aplicação do Programa de Inteligência Artificial para situações de suicídio e de mulheres vitimas de violência.</a:t>
            </a:r>
            <a:endParaRPr kumimoji="0" lang="pt-BR" sz="4000" i="0" u="none" strike="noStrike" cap="none" spc="0" normalizeH="0" baseline="0" dirty="0">
              <a:ln>
                <a:noFill/>
              </a:ln>
              <a:effectLst/>
              <a:uFillTx/>
              <a:latin typeface="Gotham HTF Black"/>
              <a:sym typeface="Helvetica Neue"/>
            </a:endParaRPr>
          </a:p>
        </p:txBody>
      </p:sp>
    </p:spTree>
    <p:extLst>
      <p:ext uri="{BB962C8B-B14F-4D97-AF65-F5344CB8AC3E}">
        <p14:creationId xmlns:p14="http://schemas.microsoft.com/office/powerpoint/2010/main" val="1949646888"/>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3">
            <a:extLst>
              <a:ext uri="{FF2B5EF4-FFF2-40B4-BE49-F238E27FC236}">
                <a16:creationId xmlns:a16="http://schemas.microsoft.com/office/drawing/2014/main" id="{AD065812-56A9-438F-93DF-9AEFD9B61918}"/>
              </a:ext>
            </a:extLst>
          </p:cNvPr>
          <p:cNvSpPr txBox="1"/>
          <p:nvPr/>
        </p:nvSpPr>
        <p:spPr>
          <a:xfrm>
            <a:off x="660530" y="699959"/>
            <a:ext cx="23723470" cy="1736641"/>
          </a:xfrm>
          <a:prstGeom prst="rect">
            <a:avLst/>
          </a:prstGeom>
          <a:noFill/>
          <a:ln w="72000">
            <a:noFill/>
          </a:ln>
        </p:spPr>
        <p:txBody>
          <a:bodyPr lIns="180000" tIns="90000" rIns="180000" bIns="90000"/>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85800" indent="-685800" algn="ctr"/>
            <a:r>
              <a:rPr lang="pt-BR" sz="6000" dirty="0">
                <a:solidFill>
                  <a:srgbClr val="FFC000"/>
                </a:solidFill>
                <a:latin typeface="Gotham HTF Black"/>
              </a:rPr>
              <a:t>Fortalecimento da Atenção Primária à Saúde - APS</a:t>
            </a:r>
            <a:endParaRPr lang="pt-BR" sz="6000" b="0" dirty="0">
              <a:solidFill>
                <a:srgbClr val="FFC000"/>
              </a:solidFill>
              <a:latin typeface="Gotham HTF Black"/>
              <a:cs typeface="Arial" panose="020B0604020202020204" pitchFamily="34" charset="0"/>
            </a:endParaRPr>
          </a:p>
        </p:txBody>
      </p:sp>
      <p:sp>
        <p:nvSpPr>
          <p:cNvPr id="7" name="CaixaDeTexto 6">
            <a:extLst>
              <a:ext uri="{FF2B5EF4-FFF2-40B4-BE49-F238E27FC236}">
                <a16:creationId xmlns:a16="http://schemas.microsoft.com/office/drawing/2014/main" id="{63171265-393C-43CA-9B6C-CFEED8D71262}"/>
              </a:ext>
            </a:extLst>
          </p:cNvPr>
          <p:cNvSpPr txBox="1"/>
          <p:nvPr/>
        </p:nvSpPr>
        <p:spPr>
          <a:xfrm>
            <a:off x="3591755" y="2247839"/>
            <a:ext cx="19674416" cy="10248960"/>
          </a:xfrm>
          <a:prstGeom prst="rect">
            <a:avLst/>
          </a:prstGeom>
          <a:noFill/>
        </p:spPr>
        <p:txBody>
          <a:bodyPr wrap="square">
            <a:spAutoFit/>
          </a:bodyPr>
          <a:lstStyle/>
          <a:p>
            <a:pPr marL="571500" lvl="0" indent="-571500" algn="just">
              <a:lnSpc>
                <a:spcPct val="150000"/>
              </a:lnSpc>
              <a:buFont typeface="Wingdings" panose="05000000000000000000" pitchFamily="2" charset="2"/>
              <a:buChar char="Ø"/>
            </a:pPr>
            <a:r>
              <a:rPr lang="pt-BR" sz="4000" b="0" dirty="0">
                <a:solidFill>
                  <a:srgbClr val="00B050"/>
                </a:solidFill>
                <a:latin typeface="Gotham HTF Black"/>
              </a:rPr>
              <a:t>Expansão da Planificação da Rede de Atenção à Saúde</a:t>
            </a:r>
            <a:r>
              <a:rPr lang="pt-BR" sz="4000" b="0" dirty="0" smtClean="0">
                <a:solidFill>
                  <a:srgbClr val="00B050"/>
                </a:solidFill>
                <a:latin typeface="Gotham HTF Black"/>
              </a:rPr>
              <a:t>;</a:t>
            </a:r>
          </a:p>
          <a:p>
            <a:pPr marL="571500" lvl="0" indent="-571500" algn="just">
              <a:lnSpc>
                <a:spcPct val="150000"/>
              </a:lnSpc>
              <a:buFont typeface="Wingdings" panose="05000000000000000000" pitchFamily="2" charset="2"/>
              <a:buChar char="Ø"/>
            </a:pPr>
            <a:r>
              <a:rPr lang="pt-BR" sz="4000" b="0" dirty="0">
                <a:solidFill>
                  <a:srgbClr val="00B050"/>
                </a:solidFill>
                <a:latin typeface="Gotham HTF Black"/>
              </a:rPr>
              <a:t>Implementar Centros de Referências </a:t>
            </a:r>
            <a:r>
              <a:rPr lang="pt-BR" sz="4000" u="sng" dirty="0">
                <a:solidFill>
                  <a:srgbClr val="00B050"/>
                </a:solidFill>
                <a:latin typeface="Gotham HTF Black"/>
              </a:rPr>
              <a:t>Saúde do </a:t>
            </a:r>
            <a:r>
              <a:rPr lang="pt-BR" sz="4000" u="sng" dirty="0" smtClean="0">
                <a:solidFill>
                  <a:srgbClr val="00B050"/>
                </a:solidFill>
                <a:latin typeface="Gotham HTF Black"/>
              </a:rPr>
              <a:t>Idoso</a:t>
            </a:r>
            <a:r>
              <a:rPr lang="pt-BR" sz="4000" b="0" dirty="0" smtClean="0">
                <a:solidFill>
                  <a:srgbClr val="00B050"/>
                </a:solidFill>
                <a:latin typeface="Gotham HTF Black"/>
              </a:rPr>
              <a:t>; </a:t>
            </a:r>
            <a:endParaRPr lang="pt-BR" sz="4000" b="0" dirty="0">
              <a:solidFill>
                <a:srgbClr val="00B050"/>
              </a:solidFill>
              <a:latin typeface="Gotham HTF Black"/>
            </a:endParaRPr>
          </a:p>
          <a:p>
            <a:pPr marL="571500" indent="-571500" algn="just">
              <a:lnSpc>
                <a:spcPct val="150000"/>
              </a:lnSpc>
              <a:buFont typeface="Wingdings" panose="05000000000000000000" pitchFamily="2" charset="2"/>
              <a:buChar char="Ø"/>
            </a:pPr>
            <a:r>
              <a:rPr lang="pt-BR" sz="4000" dirty="0">
                <a:solidFill>
                  <a:srgbClr val="00B050"/>
                </a:solidFill>
                <a:latin typeface="Gotham HTF Black"/>
              </a:rPr>
              <a:t>I</a:t>
            </a:r>
            <a:r>
              <a:rPr lang="pt-BR" sz="4000" b="0" dirty="0">
                <a:solidFill>
                  <a:srgbClr val="00B050"/>
                </a:solidFill>
                <a:latin typeface="Gotham HTF Black"/>
              </a:rPr>
              <a:t>mplementar a Política de Atendimento Integrado à Pessoa com Transtornos do Espectro do </a:t>
            </a:r>
            <a:r>
              <a:rPr lang="pt-BR" sz="4000" u="sng" dirty="0">
                <a:solidFill>
                  <a:srgbClr val="00B050"/>
                </a:solidFill>
                <a:latin typeface="Gotham HTF Black"/>
              </a:rPr>
              <a:t>Autismo</a:t>
            </a:r>
            <a:r>
              <a:rPr lang="pt-BR" sz="4000" b="0" dirty="0">
                <a:solidFill>
                  <a:srgbClr val="00B050"/>
                </a:solidFill>
                <a:latin typeface="Gotham HTF Black"/>
              </a:rPr>
              <a:t>, com criação de Centros Regionais;</a:t>
            </a:r>
          </a:p>
          <a:p>
            <a:pPr marL="571500" lvl="0" indent="-571500" algn="just">
              <a:lnSpc>
                <a:spcPct val="150000"/>
              </a:lnSpc>
              <a:buFont typeface="Wingdings" panose="05000000000000000000" pitchFamily="2" charset="2"/>
              <a:buChar char="Ø"/>
            </a:pPr>
            <a:r>
              <a:rPr lang="pt-BR" sz="4000" b="0" dirty="0" smtClean="0">
                <a:solidFill>
                  <a:srgbClr val="00B050"/>
                </a:solidFill>
                <a:latin typeface="Gotham HTF Black"/>
              </a:rPr>
              <a:t>Apoio </a:t>
            </a:r>
            <a:r>
              <a:rPr lang="pt-BR" sz="4000" b="0" dirty="0">
                <a:solidFill>
                  <a:srgbClr val="00B050"/>
                </a:solidFill>
                <a:latin typeface="Gotham HTF Black"/>
              </a:rPr>
              <a:t>aos municípios para desenvolvimento do programa federal </a:t>
            </a:r>
            <a:r>
              <a:rPr lang="pt-BR" sz="4000" b="0" dirty="0" smtClean="0">
                <a:solidFill>
                  <a:srgbClr val="00B050"/>
                </a:solidFill>
                <a:latin typeface="Gotham HTF Black"/>
              </a:rPr>
              <a:t>Previne </a:t>
            </a:r>
            <a:r>
              <a:rPr lang="pt-BR" sz="4000" b="0" dirty="0">
                <a:solidFill>
                  <a:srgbClr val="00B050"/>
                </a:solidFill>
                <a:latin typeface="Gotham HTF Black"/>
              </a:rPr>
              <a:t>Brasil;</a:t>
            </a:r>
          </a:p>
          <a:p>
            <a:pPr marL="571500" lvl="0" indent="-571500" algn="just">
              <a:lnSpc>
                <a:spcPct val="150000"/>
              </a:lnSpc>
              <a:buFont typeface="Wingdings" panose="05000000000000000000" pitchFamily="2" charset="2"/>
              <a:buChar char="Ø"/>
            </a:pPr>
            <a:r>
              <a:rPr lang="pt-BR" sz="4000" b="0" dirty="0">
                <a:solidFill>
                  <a:srgbClr val="00B050"/>
                </a:solidFill>
                <a:latin typeface="Gotham HTF Black"/>
              </a:rPr>
              <a:t>Oferta de serviços de </a:t>
            </a:r>
            <a:r>
              <a:rPr lang="pt-BR" sz="4000" b="0" dirty="0" err="1">
                <a:solidFill>
                  <a:srgbClr val="00B050"/>
                </a:solidFill>
                <a:latin typeface="Gotham HTF Black"/>
              </a:rPr>
              <a:t>Telessaúde</a:t>
            </a:r>
            <a:r>
              <a:rPr lang="pt-BR" sz="4000" b="0" dirty="0">
                <a:solidFill>
                  <a:srgbClr val="00B050"/>
                </a:solidFill>
                <a:latin typeface="Gotham HTF Black"/>
              </a:rPr>
              <a:t> para </a:t>
            </a:r>
            <a:r>
              <a:rPr lang="pt-BR" sz="4000" b="0" dirty="0" smtClean="0">
                <a:solidFill>
                  <a:srgbClr val="00B050"/>
                </a:solidFill>
                <a:latin typeface="Gotham HTF Black"/>
              </a:rPr>
              <a:t>rede de Atenção Básica;</a:t>
            </a:r>
            <a:endParaRPr lang="pt-BR" sz="4000" b="0" dirty="0">
              <a:solidFill>
                <a:srgbClr val="00B050"/>
              </a:solidFill>
              <a:latin typeface="Gotham HTF Black"/>
            </a:endParaRPr>
          </a:p>
          <a:p>
            <a:pPr marL="571500" lvl="0" indent="-571500" algn="just">
              <a:lnSpc>
                <a:spcPct val="150000"/>
              </a:lnSpc>
              <a:buFont typeface="Wingdings" panose="05000000000000000000" pitchFamily="2" charset="2"/>
              <a:buChar char="Ø"/>
            </a:pPr>
            <a:r>
              <a:rPr lang="pt-BR" sz="4000" b="0" dirty="0">
                <a:solidFill>
                  <a:srgbClr val="00B050"/>
                </a:solidFill>
                <a:latin typeface="Gotham HTF Black"/>
              </a:rPr>
              <a:t>Fortalecimento da Prevenção e Promoção em Saúde nas áreas </a:t>
            </a:r>
            <a:r>
              <a:rPr lang="pt-BR" sz="4000" b="0" dirty="0" smtClean="0">
                <a:solidFill>
                  <a:srgbClr val="00B050"/>
                </a:solidFill>
                <a:latin typeface="Gotham HTF Black"/>
              </a:rPr>
              <a:t>de IST/HIV/AIDS</a:t>
            </a:r>
            <a:r>
              <a:rPr lang="pt-BR" sz="4000" b="0" dirty="0">
                <a:solidFill>
                  <a:srgbClr val="00B050"/>
                </a:solidFill>
                <a:latin typeface="Gotham HTF Black"/>
              </a:rPr>
              <a:t>; </a:t>
            </a:r>
          </a:p>
          <a:p>
            <a:pPr marL="571500" lvl="0" indent="-571500" algn="just">
              <a:lnSpc>
                <a:spcPct val="150000"/>
              </a:lnSpc>
              <a:buFont typeface="Wingdings" panose="05000000000000000000" pitchFamily="2" charset="2"/>
              <a:buChar char="Ø"/>
            </a:pPr>
            <a:r>
              <a:rPr lang="pt-BR" sz="4000" b="0" dirty="0">
                <a:solidFill>
                  <a:srgbClr val="00B050"/>
                </a:solidFill>
                <a:latin typeface="Gotham HTF Black"/>
              </a:rPr>
              <a:t>Expandir e fortalecer o Programa Primeira Infância Melhor (PIM);</a:t>
            </a:r>
          </a:p>
          <a:p>
            <a:pPr marL="571500" indent="-571500" algn="just">
              <a:lnSpc>
                <a:spcPct val="150000"/>
              </a:lnSpc>
              <a:buFont typeface="Wingdings" panose="05000000000000000000" pitchFamily="2" charset="2"/>
              <a:buChar char="Ø"/>
            </a:pPr>
            <a:r>
              <a:rPr lang="pt-BR" sz="4000" b="0" dirty="0">
                <a:solidFill>
                  <a:srgbClr val="00B050"/>
                </a:solidFill>
                <a:latin typeface="Gotham HTF Black"/>
              </a:rPr>
              <a:t> Fortalecer o cuidado em Saúde Mental na Atenção Básica;  </a:t>
            </a:r>
          </a:p>
          <a:p>
            <a:pPr marL="571500" indent="-571500" algn="just">
              <a:lnSpc>
                <a:spcPct val="150000"/>
              </a:lnSpc>
              <a:buFont typeface="Wingdings" panose="05000000000000000000" pitchFamily="2" charset="2"/>
              <a:buChar char="Ø"/>
            </a:pPr>
            <a:r>
              <a:rPr lang="pt-BR" sz="4000" b="0" dirty="0">
                <a:solidFill>
                  <a:srgbClr val="00B050"/>
                </a:solidFill>
                <a:latin typeface="Gotham HTF Black"/>
              </a:rPr>
              <a:t>Implantar e ofertar Práticas Integrativas e Complementares </a:t>
            </a:r>
            <a:r>
              <a:rPr lang="pt-BR" sz="4000" b="0" dirty="0" smtClean="0">
                <a:solidFill>
                  <a:srgbClr val="00B050"/>
                </a:solidFill>
                <a:latin typeface="Gotham HTF Black"/>
              </a:rPr>
              <a:t>– PICS</a:t>
            </a:r>
          </a:p>
          <a:p>
            <a:pPr marL="571500" indent="-571500" algn="just">
              <a:lnSpc>
                <a:spcPct val="150000"/>
              </a:lnSpc>
              <a:buFont typeface="Wingdings" panose="05000000000000000000" pitchFamily="2" charset="2"/>
              <a:buChar char="Ø"/>
            </a:pPr>
            <a:r>
              <a:rPr lang="pt-BR" sz="4000" b="0" dirty="0" smtClean="0">
                <a:solidFill>
                  <a:srgbClr val="00B050"/>
                </a:solidFill>
                <a:latin typeface="Gotham HTF Black"/>
              </a:rPr>
              <a:t>Avaliação </a:t>
            </a:r>
            <a:r>
              <a:rPr lang="pt-BR" sz="4000" b="0" dirty="0">
                <a:solidFill>
                  <a:srgbClr val="00B050"/>
                </a:solidFill>
                <a:latin typeface="Gotham HTF Black"/>
              </a:rPr>
              <a:t>do </a:t>
            </a:r>
            <a:r>
              <a:rPr lang="pt-BR" sz="4000" b="0" dirty="0" err="1">
                <a:solidFill>
                  <a:srgbClr val="00B050"/>
                </a:solidFill>
                <a:latin typeface="Gotham HTF Black"/>
              </a:rPr>
              <a:t>cofinanciamento</a:t>
            </a:r>
            <a:r>
              <a:rPr lang="pt-BR" sz="4000" b="0" dirty="0">
                <a:solidFill>
                  <a:srgbClr val="00B050"/>
                </a:solidFill>
                <a:latin typeface="Gotham HTF Black"/>
              </a:rPr>
              <a:t> estadual para </a:t>
            </a:r>
            <a:r>
              <a:rPr lang="pt-BR" sz="4000" b="0" dirty="0" smtClean="0">
                <a:solidFill>
                  <a:srgbClr val="00B050"/>
                </a:solidFill>
                <a:latin typeface="Gotham HTF Black"/>
              </a:rPr>
              <a:t>APS</a:t>
            </a:r>
            <a:r>
              <a:rPr lang="pt-BR" sz="4000" b="0" dirty="0">
                <a:solidFill>
                  <a:srgbClr val="00B050"/>
                </a:solidFill>
                <a:latin typeface="Gotham HTF Black"/>
              </a:rPr>
              <a:t>.</a:t>
            </a:r>
            <a:endParaRPr lang="pt-BR" sz="4400" b="0" u="sng" dirty="0">
              <a:solidFill>
                <a:srgbClr val="002060"/>
              </a:solidFill>
              <a:latin typeface="Gotham HTF Black"/>
              <a:cs typeface="Arial" panose="020B0604020202020204" pitchFamily="34" charset="0"/>
            </a:endParaRPr>
          </a:p>
        </p:txBody>
      </p:sp>
      <p:pic>
        <p:nvPicPr>
          <p:cNvPr id="18" name="Image" descr="Image"/>
          <p:cNvPicPr>
            <a:picLocks noChangeAspect="1"/>
          </p:cNvPicPr>
          <p:nvPr/>
        </p:nvPicPr>
        <p:blipFill>
          <a:blip r:embed="rId2" cstate="print"/>
          <a:stretch>
            <a:fillRect/>
          </a:stretch>
        </p:blipFill>
        <p:spPr>
          <a:xfrm rot="16200000">
            <a:off x="-5062123" y="5062123"/>
            <a:ext cx="13716001" cy="3591754"/>
          </a:xfrm>
          <a:prstGeom prst="rect">
            <a:avLst/>
          </a:prstGeom>
          <a:ln w="12700">
            <a:miter lim="400000"/>
          </a:ln>
        </p:spPr>
      </p:pic>
      <p:pic>
        <p:nvPicPr>
          <p:cNvPr id="19" name="Image" descr="Image"/>
          <p:cNvPicPr>
            <a:picLocks noChangeAspect="1"/>
          </p:cNvPicPr>
          <p:nvPr/>
        </p:nvPicPr>
        <p:blipFill>
          <a:blip r:embed="rId3" cstate="print"/>
          <a:stretch>
            <a:fillRect/>
          </a:stretch>
        </p:blipFill>
        <p:spPr>
          <a:xfrm>
            <a:off x="19847814" y="11817241"/>
            <a:ext cx="3958242" cy="1359117"/>
          </a:xfrm>
          <a:prstGeom prst="rect">
            <a:avLst/>
          </a:prstGeom>
          <a:ln w="12700">
            <a:miter lim="400000"/>
          </a:ln>
        </p:spPr>
      </p:pic>
    </p:spTree>
    <p:extLst>
      <p:ext uri="{BB962C8B-B14F-4D97-AF65-F5344CB8AC3E}">
        <p14:creationId xmlns:p14="http://schemas.microsoft.com/office/powerpoint/2010/main" val="41855201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descr="Image"/>
          <p:cNvPicPr>
            <a:picLocks noChangeAspect="1"/>
          </p:cNvPicPr>
          <p:nvPr/>
        </p:nvPicPr>
        <p:blipFill>
          <a:blip r:embed="rId2"/>
          <a:stretch>
            <a:fillRect/>
          </a:stretch>
        </p:blipFill>
        <p:spPr>
          <a:xfrm rot="16200000">
            <a:off x="-4559094" y="5062123"/>
            <a:ext cx="13716001" cy="3591754"/>
          </a:xfrm>
          <a:prstGeom prst="rect">
            <a:avLst/>
          </a:prstGeom>
          <a:ln w="12700">
            <a:miter lim="400000"/>
          </a:ln>
        </p:spPr>
      </p:pic>
      <p:sp>
        <p:nvSpPr>
          <p:cNvPr id="27" name="Retângulo Arredondado 26"/>
          <p:cNvSpPr/>
          <p:nvPr/>
        </p:nvSpPr>
        <p:spPr>
          <a:xfrm>
            <a:off x="1275777" y="8950569"/>
            <a:ext cx="10389807" cy="3959319"/>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t-BR"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Retângulo Arredondado 10"/>
          <p:cNvSpPr/>
          <p:nvPr/>
        </p:nvSpPr>
        <p:spPr>
          <a:xfrm>
            <a:off x="1171396" y="2441390"/>
            <a:ext cx="10546944" cy="5376108"/>
          </a:xfrm>
          <a:prstGeom prst="round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t-BR"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Retângulo: Cantos Arredondados 9">
            <a:extLst>
              <a:ext uri="{FF2B5EF4-FFF2-40B4-BE49-F238E27FC236}">
                <a16:creationId xmlns:a16="http://schemas.microsoft.com/office/drawing/2014/main" id="{6866C222-72AC-4175-BFC8-CF57C9D79E13}"/>
              </a:ext>
            </a:extLst>
          </p:cNvPr>
          <p:cNvSpPr/>
          <p:nvPr/>
        </p:nvSpPr>
        <p:spPr>
          <a:xfrm>
            <a:off x="833390" y="2080412"/>
            <a:ext cx="23054840" cy="6114020"/>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a:p>
        </p:txBody>
      </p:sp>
      <p:sp>
        <p:nvSpPr>
          <p:cNvPr id="4" name="TextShape 3">
            <a:extLst>
              <a:ext uri="{FF2B5EF4-FFF2-40B4-BE49-F238E27FC236}">
                <a16:creationId xmlns:a16="http://schemas.microsoft.com/office/drawing/2014/main" id="{AD065812-56A9-438F-93DF-9AEFD9B61918}"/>
              </a:ext>
            </a:extLst>
          </p:cNvPr>
          <p:cNvSpPr txBox="1"/>
          <p:nvPr/>
        </p:nvSpPr>
        <p:spPr>
          <a:xfrm>
            <a:off x="330265" y="705657"/>
            <a:ext cx="23723470" cy="1736641"/>
          </a:xfrm>
          <a:prstGeom prst="rect">
            <a:avLst/>
          </a:prstGeom>
          <a:noFill/>
          <a:ln w="72000">
            <a:noFill/>
          </a:ln>
        </p:spPr>
        <p:txBody>
          <a:bodyPr lIns="180000" tIns="90000" rIns="180000" bIns="90000"/>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6000" spc="-2" dirty="0">
                <a:solidFill>
                  <a:srgbClr val="C00000"/>
                </a:solidFill>
                <a:latin typeface="Gotham HTF Black"/>
                <a:ea typeface="DejaVu Sans"/>
              </a:rPr>
              <a:t>REGIONALIZAÇÃO E ORGANIZAÇÃO DAS REDES</a:t>
            </a:r>
            <a:endParaRPr lang="pt-BR" sz="6000" spc="-2" dirty="0">
              <a:solidFill>
                <a:srgbClr val="C00000"/>
              </a:solidFill>
              <a:latin typeface="Gotham HTF Black"/>
            </a:endParaRPr>
          </a:p>
        </p:txBody>
      </p:sp>
      <p:sp>
        <p:nvSpPr>
          <p:cNvPr id="7" name="CaixaDeTexto 6">
            <a:extLst>
              <a:ext uri="{FF2B5EF4-FFF2-40B4-BE49-F238E27FC236}">
                <a16:creationId xmlns:a16="http://schemas.microsoft.com/office/drawing/2014/main" id="{63171265-393C-43CA-9B6C-CFEED8D71262}"/>
              </a:ext>
            </a:extLst>
          </p:cNvPr>
          <p:cNvSpPr txBox="1"/>
          <p:nvPr/>
        </p:nvSpPr>
        <p:spPr>
          <a:xfrm>
            <a:off x="11971298" y="2730400"/>
            <a:ext cx="11031300" cy="5016758"/>
          </a:xfrm>
          <a:prstGeom prst="rect">
            <a:avLst/>
          </a:prstGeom>
          <a:noFill/>
        </p:spPr>
        <p:txBody>
          <a:bodyPr wrap="square">
            <a:spAutoFit/>
          </a:bodyPr>
          <a:lstStyle/>
          <a:p>
            <a:pPr marL="685800" indent="-685800">
              <a:buFont typeface="Wingdings" panose="05000000000000000000" pitchFamily="2" charset="2"/>
              <a:buChar char="Ø"/>
            </a:pPr>
            <a:r>
              <a:rPr lang="pt-BR" sz="4000" b="0" dirty="0">
                <a:solidFill>
                  <a:srgbClr val="002060"/>
                </a:solidFill>
                <a:latin typeface="Gotham HTF Black"/>
                <a:cs typeface="Arial" panose="020B0604020202020204" pitchFamily="34" charset="0"/>
              </a:rPr>
              <a:t>Regionalização dos serviços de saúde, distribuídos em níveis de complexidade, nos limites dos recursos disponíveis nas Macrorregiões de Saúde;</a:t>
            </a:r>
          </a:p>
          <a:p>
            <a:pPr marL="685800" indent="-685800">
              <a:buFont typeface="Wingdings" panose="05000000000000000000" pitchFamily="2" charset="2"/>
              <a:buChar char="Ø"/>
            </a:pPr>
            <a:r>
              <a:rPr lang="pt-BR" sz="4000" b="0" dirty="0">
                <a:solidFill>
                  <a:srgbClr val="002060"/>
                </a:solidFill>
                <a:latin typeface="Gotham HTF Black"/>
                <a:cs typeface="Arial" panose="020B0604020202020204" pitchFamily="34" charset="0"/>
              </a:rPr>
              <a:t>Integração dos serviços para assistência mais próxima do usuário;</a:t>
            </a:r>
          </a:p>
          <a:p>
            <a:pPr marL="685800" indent="-685800">
              <a:buFont typeface="Wingdings" panose="05000000000000000000" pitchFamily="2" charset="2"/>
              <a:buChar char="Ø"/>
            </a:pPr>
            <a:r>
              <a:rPr lang="pt-BR" sz="4000" b="0" dirty="0">
                <a:solidFill>
                  <a:srgbClr val="002060"/>
                </a:solidFill>
                <a:latin typeface="Gotham HTF Black"/>
                <a:cs typeface="Arial" panose="020B0604020202020204" pitchFamily="34" charset="0"/>
              </a:rPr>
              <a:t>Organização dos serviços com foco na linha de cuidado.</a:t>
            </a:r>
          </a:p>
        </p:txBody>
      </p:sp>
      <p:pic>
        <p:nvPicPr>
          <p:cNvPr id="19" name="Image" descr="Image"/>
          <p:cNvPicPr>
            <a:picLocks noChangeAspect="1"/>
          </p:cNvPicPr>
          <p:nvPr/>
        </p:nvPicPr>
        <p:blipFill>
          <a:blip r:embed="rId3"/>
          <a:stretch>
            <a:fillRect/>
          </a:stretch>
        </p:blipFill>
        <p:spPr>
          <a:xfrm>
            <a:off x="20899364" y="12452338"/>
            <a:ext cx="2988865" cy="1026268"/>
          </a:xfrm>
          <a:prstGeom prst="rect">
            <a:avLst/>
          </a:prstGeom>
          <a:ln w="12700">
            <a:miter lim="400000"/>
          </a:ln>
        </p:spPr>
      </p:pic>
      <p:pic>
        <p:nvPicPr>
          <p:cNvPr id="4098" name="Picture 2" descr="Planos de saúde e Rede Credenciada | Planos para Idos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3953" y="4383034"/>
            <a:ext cx="2155224" cy="1352140"/>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4213990" y="4027769"/>
            <a:ext cx="6349494" cy="2133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pt-BR" sz="4400" b="0" i="0" u="none" strike="noStrike" cap="none" spc="0" normalizeH="0" baseline="0" dirty="0">
                <a:ln>
                  <a:noFill/>
                </a:ln>
                <a:solidFill>
                  <a:schemeClr val="tx2">
                    <a:lumMod val="75000"/>
                  </a:schemeClr>
                </a:solidFill>
                <a:effectLst/>
                <a:uFillTx/>
                <a:latin typeface="GothamHTF-Black"/>
                <a:sym typeface="Helvetica Neue"/>
              </a:rPr>
              <a:t>Organização da </a:t>
            </a:r>
          </a:p>
          <a:p>
            <a:pPr marL="0" marR="0" indent="0" algn="ctr" defTabSz="825500" rtl="0" fontAlgn="auto" latinLnBrk="0" hangingPunct="0">
              <a:lnSpc>
                <a:spcPct val="100000"/>
              </a:lnSpc>
              <a:spcBef>
                <a:spcPts val="0"/>
              </a:spcBef>
              <a:spcAft>
                <a:spcPts val="0"/>
              </a:spcAft>
              <a:buClrTx/>
              <a:buSzTx/>
              <a:buFontTx/>
              <a:buNone/>
              <a:tabLst/>
            </a:pPr>
            <a:r>
              <a:rPr kumimoji="0" lang="pt-BR" sz="4400" b="0" i="0" u="none" strike="noStrike" cap="none" spc="0" normalizeH="0" baseline="0" dirty="0">
                <a:ln>
                  <a:noFill/>
                </a:ln>
                <a:solidFill>
                  <a:schemeClr val="tx2">
                    <a:lumMod val="75000"/>
                  </a:schemeClr>
                </a:solidFill>
                <a:effectLst/>
                <a:uFillTx/>
                <a:latin typeface="GothamHTF-Black"/>
                <a:sym typeface="Helvetica Neue"/>
              </a:rPr>
              <a:t>Rede de Referências de </a:t>
            </a:r>
          </a:p>
          <a:p>
            <a:pPr marL="0" marR="0" indent="0" algn="ctr" defTabSz="825500" rtl="0" fontAlgn="auto" latinLnBrk="0" hangingPunct="0">
              <a:lnSpc>
                <a:spcPct val="100000"/>
              </a:lnSpc>
              <a:spcBef>
                <a:spcPts val="0"/>
              </a:spcBef>
              <a:spcAft>
                <a:spcPts val="0"/>
              </a:spcAft>
              <a:buClrTx/>
              <a:buSzTx/>
              <a:buFontTx/>
              <a:buNone/>
              <a:tabLst/>
            </a:pPr>
            <a:r>
              <a:rPr kumimoji="0" lang="pt-BR" sz="4400" b="0" i="0" u="none" strike="noStrike" cap="none" spc="0" normalizeH="0" baseline="0" dirty="0">
                <a:ln>
                  <a:noFill/>
                </a:ln>
                <a:solidFill>
                  <a:schemeClr val="tx2">
                    <a:lumMod val="75000"/>
                  </a:schemeClr>
                </a:solidFill>
                <a:effectLst/>
                <a:uFillTx/>
                <a:latin typeface="GothamHTF-Black"/>
                <a:sym typeface="Helvetica Neue"/>
              </a:rPr>
              <a:t>Média Complexidade</a:t>
            </a:r>
          </a:p>
        </p:txBody>
      </p:sp>
      <p:sp>
        <p:nvSpPr>
          <p:cNvPr id="26" name="Retângulo: Cantos Arredondados 9">
            <a:extLst>
              <a:ext uri="{FF2B5EF4-FFF2-40B4-BE49-F238E27FC236}">
                <a16:creationId xmlns:a16="http://schemas.microsoft.com/office/drawing/2014/main" id="{6866C222-72AC-4175-BFC8-CF57C9D79E13}"/>
              </a:ext>
            </a:extLst>
          </p:cNvPr>
          <p:cNvSpPr/>
          <p:nvPr/>
        </p:nvSpPr>
        <p:spPr>
          <a:xfrm>
            <a:off x="909481" y="8493366"/>
            <a:ext cx="23054840" cy="4747846"/>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6000"/>
          </a:p>
        </p:txBody>
      </p:sp>
      <p:pic>
        <p:nvPicPr>
          <p:cNvPr id="4104" name="Picture 8" descr="Como usar o celular à vontade na Cidade do México | Dicas de Cancú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0373" y="10135168"/>
            <a:ext cx="2810707" cy="1869121"/>
          </a:xfrm>
          <a:prstGeom prst="rect">
            <a:avLst/>
          </a:prstGeom>
          <a:noFill/>
          <a:extLst>
            <a:ext uri="{909E8E84-426E-40DD-AFC4-6F175D3DCCD1}">
              <a14:hiddenFill xmlns:a14="http://schemas.microsoft.com/office/drawing/2010/main">
                <a:solidFill>
                  <a:srgbClr val="FFFFFF"/>
                </a:solidFill>
              </a14:hiddenFill>
            </a:ext>
          </a:extLst>
        </p:spPr>
      </p:pic>
      <p:sp>
        <p:nvSpPr>
          <p:cNvPr id="31" name="CaixaDeTexto 30"/>
          <p:cNvSpPr txBox="1"/>
          <p:nvPr/>
        </p:nvSpPr>
        <p:spPr>
          <a:xfrm>
            <a:off x="4827376" y="10565366"/>
            <a:ext cx="562654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pt-BR" sz="4400" b="0" i="0" u="none" strike="noStrike" cap="none" spc="0" normalizeH="0" baseline="0" dirty="0">
                <a:ln>
                  <a:noFill/>
                </a:ln>
                <a:solidFill>
                  <a:schemeClr val="tx2">
                    <a:lumMod val="75000"/>
                  </a:schemeClr>
                </a:solidFill>
                <a:effectLst/>
                <a:uFillTx/>
                <a:latin typeface="GothamHTF-Black"/>
                <a:sym typeface="Helvetica Neue"/>
              </a:rPr>
              <a:t>Painel de Referências</a:t>
            </a:r>
          </a:p>
        </p:txBody>
      </p:sp>
      <p:sp>
        <p:nvSpPr>
          <p:cNvPr id="32" name="CaixaDeTexto 31">
            <a:extLst>
              <a:ext uri="{FF2B5EF4-FFF2-40B4-BE49-F238E27FC236}">
                <a16:creationId xmlns:a16="http://schemas.microsoft.com/office/drawing/2014/main" id="{63171265-393C-43CA-9B6C-CFEED8D71262}"/>
              </a:ext>
            </a:extLst>
          </p:cNvPr>
          <p:cNvSpPr txBox="1"/>
          <p:nvPr/>
        </p:nvSpPr>
        <p:spPr>
          <a:xfrm>
            <a:off x="11718340" y="9985720"/>
            <a:ext cx="11031300" cy="1938992"/>
          </a:xfrm>
          <a:prstGeom prst="rect">
            <a:avLst/>
          </a:prstGeom>
          <a:noFill/>
        </p:spPr>
        <p:txBody>
          <a:bodyPr wrap="square">
            <a:spAutoFit/>
          </a:bodyPr>
          <a:lstStyle/>
          <a:p>
            <a:pPr marL="685800" indent="-685800">
              <a:buFont typeface="Wingdings" panose="05000000000000000000" pitchFamily="2" charset="2"/>
              <a:buChar char="Ø"/>
            </a:pPr>
            <a:r>
              <a:rPr lang="pt-BR" sz="4000" b="0" dirty="0">
                <a:solidFill>
                  <a:srgbClr val="002060"/>
                </a:solidFill>
                <a:latin typeface="Gotham HTF Black"/>
                <a:cs typeface="Arial" panose="020B0604020202020204" pitchFamily="34" charset="0"/>
              </a:rPr>
              <a:t>Painel de referências de Especialidades de acesso público no site, para os gestores e usuários.</a:t>
            </a:r>
          </a:p>
        </p:txBody>
      </p:sp>
    </p:spTree>
    <p:extLst>
      <p:ext uri="{BB962C8B-B14F-4D97-AF65-F5344CB8AC3E}">
        <p14:creationId xmlns:p14="http://schemas.microsoft.com/office/powerpoint/2010/main" val="19759088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7" name="Retângulo 6">
            <a:extLst>
              <a:ext uri="{FF2B5EF4-FFF2-40B4-BE49-F238E27FC236}">
                <a16:creationId xmlns:a16="http://schemas.microsoft.com/office/drawing/2014/main" id="{D8A45A8B-E7D9-4EE9-9B6A-4AD0A18BEE50}"/>
              </a:ext>
            </a:extLst>
          </p:cNvPr>
          <p:cNvSpPr/>
          <p:nvPr/>
        </p:nvSpPr>
        <p:spPr>
          <a:xfrm>
            <a:off x="3577991" y="10651392"/>
            <a:ext cx="13452231" cy="743280"/>
          </a:xfrm>
          <a:prstGeom prst="rect">
            <a:avLst/>
          </a:prstGeom>
        </p:spPr>
        <p:txBody>
          <a:bodyPr wrap="square" lIns="91440" tIns="45720" rIns="91440" bIns="45720" anchor="t">
            <a:spAutoFit/>
          </a:bodyPr>
          <a:lstStyle/>
          <a:p>
            <a:pPr algn="l" defTabSz="1828800" hangingPunct="1">
              <a:lnSpc>
                <a:spcPct val="90000"/>
              </a:lnSpc>
              <a:spcBef>
                <a:spcPct val="0"/>
              </a:spcBef>
              <a:spcAft>
                <a:spcPts val="1200"/>
              </a:spcAft>
              <a:defRPr/>
            </a:pPr>
            <a:r>
              <a:rPr lang="pt-BR" sz="4700" b="0" spc="1800" dirty="0" smtClean="0">
                <a:solidFill>
                  <a:srgbClr val="659469"/>
                </a:solidFill>
                <a:latin typeface="Open Sans Light"/>
              </a:rPr>
              <a:t>RECURSOS</a:t>
            </a:r>
            <a:endParaRPr lang="pt-BR" sz="4700" b="0" spc="1800" dirty="0">
              <a:solidFill>
                <a:srgbClr val="659469"/>
              </a:solidFill>
              <a:latin typeface="Open Sans Light"/>
            </a:endParaRPr>
          </a:p>
        </p:txBody>
      </p:sp>
      <p:pic>
        <p:nvPicPr>
          <p:cNvPr id="4" name="Gráfico 3" descr="Moedas estrutura de tópicos">
            <a:extLst>
              <a:ext uri="{FF2B5EF4-FFF2-40B4-BE49-F238E27FC236}">
                <a16:creationId xmlns:a16="http://schemas.microsoft.com/office/drawing/2014/main" id="{764800B5-919E-4D0A-B926-7F28DBB81C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587024" y="7996036"/>
            <a:ext cx="2204175" cy="2204175"/>
          </a:xfrm>
          <a:prstGeom prst="rect">
            <a:avLst/>
          </a:prstGeom>
        </p:spPr>
      </p:pic>
    </p:spTree>
    <p:extLst>
      <p:ext uri="{BB962C8B-B14F-4D97-AF65-F5344CB8AC3E}">
        <p14:creationId xmlns:p14="http://schemas.microsoft.com/office/powerpoint/2010/main" val="4140315748"/>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Image" descr="Image"/>
          <p:cNvPicPr>
            <a:picLocks noChangeAspect="1"/>
          </p:cNvPicPr>
          <p:nvPr/>
        </p:nvPicPr>
        <p:blipFill>
          <a:blip r:embed="rId2"/>
          <a:stretch>
            <a:fillRect/>
          </a:stretch>
        </p:blipFill>
        <p:spPr>
          <a:xfrm rot="16200000">
            <a:off x="-4559094" y="5062123"/>
            <a:ext cx="13716001" cy="3591754"/>
          </a:xfrm>
          <a:prstGeom prst="rect">
            <a:avLst/>
          </a:prstGeom>
          <a:ln w="12700">
            <a:miter lim="400000"/>
          </a:ln>
        </p:spPr>
      </p:pic>
      <p:pic>
        <p:nvPicPr>
          <p:cNvPr id="167" name="Image" descr="Image"/>
          <p:cNvPicPr>
            <a:picLocks noChangeAspect="1"/>
          </p:cNvPicPr>
          <p:nvPr/>
        </p:nvPicPr>
        <p:blipFill>
          <a:blip r:embed="rId3"/>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a:p>
          <a:p>
            <a:endParaRPr/>
          </a:p>
        </p:txBody>
      </p:sp>
      <p:graphicFrame>
        <p:nvGraphicFramePr>
          <p:cNvPr id="7" name="Gráfico 6"/>
          <p:cNvGraphicFramePr>
            <a:graphicFrameLocks/>
          </p:cNvGraphicFramePr>
          <p:nvPr>
            <p:extLst>
              <p:ext uri="{D42A27DB-BD31-4B8C-83A1-F6EECF244321}">
                <p14:modId xmlns:p14="http://schemas.microsoft.com/office/powerpoint/2010/main" val="2238630447"/>
              </p:ext>
            </p:extLst>
          </p:nvPr>
        </p:nvGraphicFramePr>
        <p:xfrm>
          <a:off x="2363491" y="2598306"/>
          <a:ext cx="18011862" cy="9557461"/>
        </p:xfrm>
        <a:graphic>
          <a:graphicData uri="http://schemas.openxmlformats.org/drawingml/2006/chart">
            <c:chart xmlns:c="http://schemas.openxmlformats.org/drawingml/2006/chart" xmlns:r="http://schemas.openxmlformats.org/officeDocument/2006/relationships" r:id="rId4"/>
          </a:graphicData>
        </a:graphic>
      </p:graphicFrame>
      <p:sp>
        <p:nvSpPr>
          <p:cNvPr id="3" name="Retângulo 2"/>
          <p:cNvSpPr/>
          <p:nvPr/>
        </p:nvSpPr>
        <p:spPr>
          <a:xfrm>
            <a:off x="2861076" y="934959"/>
            <a:ext cx="17514277" cy="605294"/>
          </a:xfrm>
          <a:prstGeom prst="rect">
            <a:avLst/>
          </a:prstGeom>
        </p:spPr>
        <p:txBody>
          <a:bodyPr wrap="square">
            <a:spAutoFit/>
          </a:bodyPr>
          <a:lstStyle/>
          <a:p>
            <a:pPr>
              <a:lnSpc>
                <a:spcPts val="4000"/>
              </a:lnSpc>
            </a:pPr>
            <a:r>
              <a:rPr lang="en-US" sz="5400" spc="-1" dirty="0">
                <a:solidFill>
                  <a:srgbClr val="FFC000"/>
                </a:solidFill>
                <a:latin typeface="Gotham Bold" panose="02000603040000020004" pitchFamily="2" charset="0"/>
              </a:rPr>
              <a:t>DISTRIBUIÇÃO ORÇAMENTÁRIA 2020 X 2021</a:t>
            </a:r>
            <a:endParaRPr lang="en-US" sz="5400" spc="-1" dirty="0">
              <a:solidFill>
                <a:srgbClr val="FFC000"/>
              </a:solidFill>
              <a:latin typeface="Gotham HTF Book" pitchFamily="2" charset="0"/>
            </a:endParaRPr>
          </a:p>
        </p:txBody>
      </p:sp>
      <p:sp>
        <p:nvSpPr>
          <p:cNvPr id="2" name="CaixaDeTexto 1"/>
          <p:cNvSpPr txBox="1"/>
          <p:nvPr/>
        </p:nvSpPr>
        <p:spPr>
          <a:xfrm>
            <a:off x="15891275" y="5278358"/>
            <a:ext cx="7913077" cy="2410916"/>
          </a:xfrm>
          <a:prstGeom prst="rect">
            <a:avLst/>
          </a:prstGeom>
          <a:ln w="57150"/>
        </p:spPr>
        <p:style>
          <a:lnRef idx="2">
            <a:schemeClr val="accent4"/>
          </a:lnRef>
          <a:fillRef idx="1">
            <a:schemeClr val="lt1"/>
          </a:fillRef>
          <a:effectRef idx="0">
            <a:schemeClr val="accent4"/>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R="0" algn="ctr" defTabSz="825500" rtl="0" fontAlgn="auto" latinLnBrk="0" hangingPunct="0">
              <a:lnSpc>
                <a:spcPct val="100000"/>
              </a:lnSpc>
              <a:spcBef>
                <a:spcPts val="0"/>
              </a:spcBef>
              <a:spcAft>
                <a:spcPts val="0"/>
              </a:spcAft>
              <a:buClrTx/>
              <a:buSzTx/>
              <a:tabLst/>
            </a:pPr>
            <a:r>
              <a:rPr lang="pt-BR" b="0" dirty="0">
                <a:solidFill>
                  <a:srgbClr val="00B050"/>
                </a:solidFill>
              </a:rPr>
              <a:t>ORÇAMENTO TESOURO CUSTEIO E INVESTIMENTO (SEM PESSOAL)</a:t>
            </a:r>
          </a:p>
          <a:p>
            <a:pPr marR="0" algn="ctr" defTabSz="825500" rtl="0" fontAlgn="auto" latinLnBrk="0" hangingPunct="0">
              <a:lnSpc>
                <a:spcPct val="100000"/>
              </a:lnSpc>
              <a:spcBef>
                <a:spcPts val="0"/>
              </a:spcBef>
              <a:spcAft>
                <a:spcPts val="0"/>
              </a:spcAft>
              <a:buClrTx/>
              <a:buSzTx/>
              <a:tabLst/>
            </a:pPr>
            <a:endParaRPr lang="pt-BR" b="0" dirty="0">
              <a:solidFill>
                <a:srgbClr val="00B050"/>
              </a:solidFill>
            </a:endParaRPr>
          </a:p>
          <a:p>
            <a:pPr marL="457200" marR="0" indent="-457200" algn="ctr" defTabSz="825500" rtl="0" fontAlgn="auto" latinLnBrk="0" hangingPunct="0">
              <a:lnSpc>
                <a:spcPct val="100000"/>
              </a:lnSpc>
              <a:spcBef>
                <a:spcPts val="0"/>
              </a:spcBef>
              <a:spcAft>
                <a:spcPts val="0"/>
              </a:spcAft>
              <a:buClrTx/>
              <a:buSzTx/>
              <a:buFont typeface="Wingdings" panose="05000000000000000000" pitchFamily="2" charset="2"/>
              <a:buChar char="Ø"/>
              <a:tabLst/>
            </a:pPr>
            <a:r>
              <a:rPr lang="pt-BR" b="0" dirty="0">
                <a:solidFill>
                  <a:srgbClr val="00B050"/>
                </a:solidFill>
              </a:rPr>
              <a:t>2020 – R$ 2,9 BILHÕES</a:t>
            </a:r>
          </a:p>
          <a:p>
            <a:pPr marL="457200" marR="0" indent="-457200" algn="ctr" defTabSz="825500" rtl="0" fontAlgn="auto" latinLnBrk="0" hangingPunct="0">
              <a:lnSpc>
                <a:spcPct val="100000"/>
              </a:lnSpc>
              <a:spcBef>
                <a:spcPts val="0"/>
              </a:spcBef>
              <a:spcAft>
                <a:spcPts val="0"/>
              </a:spcAft>
              <a:buClrTx/>
              <a:buSzTx/>
              <a:buFont typeface="Wingdings" panose="05000000000000000000" pitchFamily="2" charset="2"/>
              <a:buChar char="Ø"/>
              <a:tabLst/>
            </a:pPr>
            <a:r>
              <a:rPr lang="pt-BR" b="0" dirty="0">
                <a:solidFill>
                  <a:srgbClr val="00B050"/>
                </a:solidFill>
              </a:rPr>
              <a:t>2021 – R$ 2,7 BILHÕES</a:t>
            </a:r>
            <a:endParaRPr kumimoji="0" lang="pt-BR"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228384005"/>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Image" descr="Image"/>
          <p:cNvPicPr>
            <a:picLocks noChangeAspect="1"/>
          </p:cNvPicPr>
          <p:nvPr/>
        </p:nvPicPr>
        <p:blipFill>
          <a:blip r:embed="rId2"/>
          <a:stretch>
            <a:fillRect/>
          </a:stretch>
        </p:blipFill>
        <p:spPr>
          <a:xfrm rot="16200000">
            <a:off x="-4559094" y="5062123"/>
            <a:ext cx="13716001" cy="3591754"/>
          </a:xfrm>
          <a:prstGeom prst="rect">
            <a:avLst/>
          </a:prstGeom>
          <a:ln w="12700">
            <a:miter lim="400000"/>
          </a:ln>
        </p:spPr>
      </p:pic>
      <p:pic>
        <p:nvPicPr>
          <p:cNvPr id="167" name="Image" descr="Image"/>
          <p:cNvPicPr>
            <a:picLocks noChangeAspect="1"/>
          </p:cNvPicPr>
          <p:nvPr/>
        </p:nvPicPr>
        <p:blipFill>
          <a:blip r:embed="rId3"/>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sp>
        <p:nvSpPr>
          <p:cNvPr id="4" name="Retângulo 3"/>
          <p:cNvSpPr/>
          <p:nvPr/>
        </p:nvSpPr>
        <p:spPr>
          <a:xfrm>
            <a:off x="3851031" y="600117"/>
            <a:ext cx="17373599" cy="1089529"/>
          </a:xfrm>
          <a:prstGeom prst="rect">
            <a:avLst/>
          </a:prstGeom>
        </p:spPr>
        <p:txBody>
          <a:bodyPr wrap="square">
            <a:spAutoFit/>
          </a:bodyPr>
          <a:lstStyle/>
          <a:p>
            <a:pPr>
              <a:lnSpc>
                <a:spcPct val="90000"/>
              </a:lnSpc>
            </a:pPr>
            <a:r>
              <a:rPr lang="pt-BR" sz="7200" spc="-1" dirty="0">
                <a:solidFill>
                  <a:srgbClr val="FFC000"/>
                </a:solidFill>
                <a:latin typeface="GothamHTF-Black"/>
                <a:cs typeface="GothamHTF-Black"/>
              </a:rPr>
              <a:t>DOTAÇÃO ORÇAMENTÁRIA 2021</a:t>
            </a:r>
          </a:p>
        </p:txBody>
      </p:sp>
      <p:graphicFrame>
        <p:nvGraphicFramePr>
          <p:cNvPr id="6" name="Tabela 5"/>
          <p:cNvGraphicFramePr>
            <a:graphicFrameLocks noGrp="1"/>
          </p:cNvGraphicFramePr>
          <p:nvPr>
            <p:extLst>
              <p:ext uri="{D42A27DB-BD31-4B8C-83A1-F6EECF244321}">
                <p14:modId xmlns:p14="http://schemas.microsoft.com/office/powerpoint/2010/main" val="2064215369"/>
              </p:ext>
            </p:extLst>
          </p:nvPr>
        </p:nvGraphicFramePr>
        <p:xfrm>
          <a:off x="1565031" y="1863968"/>
          <a:ext cx="19413416" cy="11667085"/>
        </p:xfrm>
        <a:graphic>
          <a:graphicData uri="http://schemas.openxmlformats.org/drawingml/2006/table">
            <a:tbl>
              <a:tblPr/>
              <a:tblGrid>
                <a:gridCol w="2544208">
                  <a:extLst>
                    <a:ext uri="{9D8B030D-6E8A-4147-A177-3AD203B41FA5}">
                      <a16:colId xmlns:a16="http://schemas.microsoft.com/office/drawing/2014/main" val="756238111"/>
                    </a:ext>
                  </a:extLst>
                </a:gridCol>
                <a:gridCol w="3997269">
                  <a:extLst>
                    <a:ext uri="{9D8B030D-6E8A-4147-A177-3AD203B41FA5}">
                      <a16:colId xmlns:a16="http://schemas.microsoft.com/office/drawing/2014/main" val="3981514390"/>
                    </a:ext>
                  </a:extLst>
                </a:gridCol>
                <a:gridCol w="4598337">
                  <a:extLst>
                    <a:ext uri="{9D8B030D-6E8A-4147-A177-3AD203B41FA5}">
                      <a16:colId xmlns:a16="http://schemas.microsoft.com/office/drawing/2014/main" val="983640964"/>
                    </a:ext>
                  </a:extLst>
                </a:gridCol>
                <a:gridCol w="5407390">
                  <a:extLst>
                    <a:ext uri="{9D8B030D-6E8A-4147-A177-3AD203B41FA5}">
                      <a16:colId xmlns:a16="http://schemas.microsoft.com/office/drawing/2014/main" val="2795529241"/>
                    </a:ext>
                  </a:extLst>
                </a:gridCol>
                <a:gridCol w="2866212">
                  <a:extLst>
                    <a:ext uri="{9D8B030D-6E8A-4147-A177-3AD203B41FA5}">
                      <a16:colId xmlns:a16="http://schemas.microsoft.com/office/drawing/2014/main" val="3975178827"/>
                    </a:ext>
                  </a:extLst>
                </a:gridCol>
              </a:tblGrid>
              <a:tr h="603572">
                <a:tc>
                  <a:txBody>
                    <a:bodyPr/>
                    <a:lstStyle/>
                    <a:p>
                      <a:pPr algn="ctr" fontAlgn="ctr"/>
                      <a:r>
                        <a:rPr lang="pt-BR" sz="4000" b="1" i="0" u="none" strike="noStrike" dirty="0">
                          <a:solidFill>
                            <a:srgbClr val="000000"/>
                          </a:solidFill>
                          <a:effectLst/>
                          <a:latin typeface="Gotham HTF Black"/>
                        </a:rPr>
                        <a:t>Exercício</a:t>
                      </a:r>
                    </a:p>
                  </a:txBody>
                  <a:tcPr marL="5789" marR="5789" marT="578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b"/>
                      <a:r>
                        <a:rPr lang="pt-BR" sz="4000" b="1" i="0" u="none" strike="noStrike" dirty="0" err="1">
                          <a:solidFill>
                            <a:srgbClr val="000000"/>
                          </a:solidFill>
                          <a:effectLst/>
                          <a:latin typeface="Gotham HTF Black"/>
                        </a:rPr>
                        <a:t>Subfunção</a:t>
                      </a:r>
                      <a:r>
                        <a:rPr lang="pt-BR" sz="4000" b="1" i="0" u="none" strike="noStrike" dirty="0">
                          <a:solidFill>
                            <a:srgbClr val="000000"/>
                          </a:solidFill>
                          <a:effectLst/>
                          <a:latin typeface="Gotham HTF Black"/>
                        </a:rPr>
                        <a:t> </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ctr"/>
                      <a:r>
                        <a:rPr lang="pt-BR" sz="4000" b="1" i="0" u="none" strike="noStrike" dirty="0">
                          <a:solidFill>
                            <a:srgbClr val="000000"/>
                          </a:solidFill>
                          <a:effectLst/>
                          <a:latin typeface="Gotham HTF Black"/>
                        </a:rPr>
                        <a:t>Ação Programática </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ctr"/>
                      <a:r>
                        <a:rPr lang="pt-BR" sz="4000" b="1" i="0" u="none" strike="noStrike" dirty="0">
                          <a:solidFill>
                            <a:srgbClr val="C00000"/>
                          </a:solidFill>
                          <a:effectLst/>
                          <a:latin typeface="Gotham HTF Black"/>
                        </a:rPr>
                        <a:t>Programa Municipal</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ctr" fontAlgn="ctr"/>
                      <a:r>
                        <a:rPr lang="pt-BR" sz="4000" b="1" i="0" u="none" strike="noStrike" dirty="0">
                          <a:solidFill>
                            <a:srgbClr val="000000"/>
                          </a:solidFill>
                          <a:effectLst/>
                          <a:latin typeface="Gotham HTF Black"/>
                        </a:rPr>
                        <a:t>Valor</a:t>
                      </a:r>
                    </a:p>
                  </a:txBody>
                  <a:tcPr marL="5789" marR="5789" marT="57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65211492"/>
                  </a:ext>
                </a:extLst>
              </a:tr>
              <a:tr h="609085">
                <a:tc>
                  <a:txBody>
                    <a:bodyPr/>
                    <a:lstStyle/>
                    <a:p>
                      <a:pPr algn="ctr" fontAlgn="ctr"/>
                      <a:r>
                        <a:rPr lang="pt-BR" sz="2000" b="1" i="0" u="none" strike="noStrike" dirty="0">
                          <a:solidFill>
                            <a:schemeClr val="accent1">
                              <a:lumMod val="50000"/>
                            </a:schemeClr>
                          </a:solidFill>
                          <a:effectLst/>
                          <a:latin typeface="Gotham HTF Black"/>
                        </a:rPr>
                        <a:t>2021</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2000" b="1" i="0" u="none" strike="noStrike" dirty="0">
                          <a:solidFill>
                            <a:schemeClr val="accent1">
                              <a:lumMod val="50000"/>
                            </a:schemeClr>
                          </a:solidFill>
                          <a:effectLst/>
                          <a:latin typeface="Gotham HTF Black"/>
                        </a:rPr>
                        <a:t>ATENCAO BASICA</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t-BR" sz="2000" b="1" i="0" u="none" strike="noStrike">
                          <a:solidFill>
                            <a:schemeClr val="accent1">
                              <a:lumMod val="50000"/>
                            </a:schemeClr>
                          </a:solidFill>
                          <a:effectLst/>
                          <a:latin typeface="Gotham HTF Black"/>
                        </a:rPr>
                        <a:t>MELHORIA DO ACESSO AOS SERVIÇOS DE SAÚDE</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t-BR" sz="2000" b="1" i="0" u="none" strike="noStrike">
                          <a:solidFill>
                            <a:schemeClr val="accent1">
                              <a:lumMod val="50000"/>
                            </a:schemeClr>
                          </a:solidFill>
                          <a:effectLst/>
                          <a:latin typeface="Gotham HTF Black"/>
                        </a:rPr>
                        <a:t>SAÚDE PRISIONAL - IMPLEMENTAÇÃO DE EQUIPES</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pt-BR" sz="2800" b="1" i="0" u="none" strike="noStrike" dirty="0">
                          <a:solidFill>
                            <a:schemeClr val="accent1">
                              <a:lumMod val="50000"/>
                            </a:schemeClr>
                          </a:solidFill>
                          <a:effectLst/>
                          <a:latin typeface="Gotham HTF Black"/>
                        </a:rPr>
                        <a:t>8.222.200,00</a:t>
                      </a:r>
                    </a:p>
                  </a:txBody>
                  <a:tcPr marL="5789" marR="5789" marT="5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03915563"/>
                  </a:ext>
                </a:extLst>
              </a:tr>
              <a:tr h="609085">
                <a:tc>
                  <a:txBody>
                    <a:bodyPr/>
                    <a:lstStyle/>
                    <a:p>
                      <a:pPr algn="ctr" fontAlgn="ctr"/>
                      <a:r>
                        <a:rPr lang="pt-BR" sz="2000" b="1" i="0" u="none" strike="noStrike" dirty="0">
                          <a:solidFill>
                            <a:schemeClr val="accent1">
                              <a:lumMod val="50000"/>
                            </a:schemeClr>
                          </a:solidFill>
                          <a:effectLst/>
                          <a:latin typeface="Gotham HTF Black"/>
                        </a:rPr>
                        <a:t>2021</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2000" b="1" i="0" u="none" strike="noStrike" dirty="0">
                          <a:solidFill>
                            <a:schemeClr val="accent1">
                              <a:lumMod val="50000"/>
                            </a:schemeClr>
                          </a:solidFill>
                          <a:effectLst/>
                          <a:latin typeface="Gotham HTF Black"/>
                        </a:rPr>
                        <a:t>ATENCAO BASICA</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t-BR" sz="2000" b="1" i="0" u="none" strike="noStrike" dirty="0">
                          <a:solidFill>
                            <a:schemeClr val="accent1">
                              <a:lumMod val="50000"/>
                            </a:schemeClr>
                          </a:solidFill>
                          <a:effectLst/>
                          <a:latin typeface="Gotham HTF Black"/>
                        </a:rPr>
                        <a:t>MELHORIA DO ACESSO AOS SERVIÇOS DE SAÚDE</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t-BR" sz="2000" b="1" i="0" u="none" strike="noStrike">
                          <a:solidFill>
                            <a:schemeClr val="accent1">
                              <a:lumMod val="50000"/>
                            </a:schemeClr>
                          </a:solidFill>
                          <a:effectLst/>
                          <a:latin typeface="Gotham HTF Black"/>
                        </a:rPr>
                        <a:t>REDES DE ATENÇÃO À SAÚDE (RAS) E LINHAS DE CUIDADO</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pt-BR" sz="2800" b="1" i="0" u="none" strike="noStrike" dirty="0">
                          <a:solidFill>
                            <a:schemeClr val="accent1">
                              <a:lumMod val="50000"/>
                            </a:schemeClr>
                          </a:solidFill>
                          <a:effectLst/>
                          <a:latin typeface="Gotham HTF Black"/>
                        </a:rPr>
                        <a:t>1.739.000,00</a:t>
                      </a:r>
                    </a:p>
                  </a:txBody>
                  <a:tcPr marL="5789" marR="5789" marT="5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8351826"/>
                  </a:ext>
                </a:extLst>
              </a:tr>
              <a:tr h="911238">
                <a:tc>
                  <a:txBody>
                    <a:bodyPr/>
                    <a:lstStyle/>
                    <a:p>
                      <a:pPr algn="ctr" fontAlgn="ctr"/>
                      <a:r>
                        <a:rPr lang="pt-BR" sz="2000" b="1" i="0" u="none" strike="noStrike">
                          <a:solidFill>
                            <a:schemeClr val="accent1">
                              <a:lumMod val="50000"/>
                            </a:schemeClr>
                          </a:solidFill>
                          <a:effectLst/>
                          <a:latin typeface="Gotham HTF Black"/>
                        </a:rPr>
                        <a:t>2021</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2000" b="1" i="0" u="none" strike="noStrike" dirty="0">
                          <a:solidFill>
                            <a:schemeClr val="accent1">
                              <a:lumMod val="50000"/>
                            </a:schemeClr>
                          </a:solidFill>
                          <a:effectLst/>
                          <a:latin typeface="Gotham HTF Black"/>
                        </a:rPr>
                        <a:t>ATENCAO BASICA</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t-BR" sz="2000" b="1" i="0" u="none" strike="noStrike" dirty="0">
                          <a:solidFill>
                            <a:schemeClr val="accent1">
                              <a:lumMod val="50000"/>
                            </a:schemeClr>
                          </a:solidFill>
                          <a:effectLst/>
                          <a:latin typeface="Gotham HTF Black"/>
                        </a:rPr>
                        <a:t>MELHORIA DO ACESSO AOS SERVIÇOS DE SAÚDE</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t-BR" sz="2000" b="1" i="0" u="none" strike="noStrike">
                          <a:solidFill>
                            <a:schemeClr val="accent1">
                              <a:lumMod val="50000"/>
                            </a:schemeClr>
                          </a:solidFill>
                          <a:effectLst/>
                          <a:latin typeface="Gotham HTF Black"/>
                        </a:rPr>
                        <a:t>AMPLIAÇÃO E QUALIFICAÇÃO DA ESF - COFINANCIAMENTO E INVESTIMENTOS</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pt-BR" sz="2800" b="1" i="0" u="none" strike="noStrike" dirty="0">
                          <a:solidFill>
                            <a:schemeClr val="accent1">
                              <a:lumMod val="50000"/>
                            </a:schemeClr>
                          </a:solidFill>
                          <a:effectLst/>
                          <a:latin typeface="Gotham HTF Black"/>
                        </a:rPr>
                        <a:t>122.645.255,00</a:t>
                      </a:r>
                    </a:p>
                  </a:txBody>
                  <a:tcPr marL="5789" marR="5789" marT="5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70188484"/>
                  </a:ext>
                </a:extLst>
              </a:tr>
              <a:tr h="609085">
                <a:tc>
                  <a:txBody>
                    <a:bodyPr/>
                    <a:lstStyle/>
                    <a:p>
                      <a:pPr algn="ctr" fontAlgn="ctr"/>
                      <a:r>
                        <a:rPr lang="pt-BR" sz="2000" b="1" i="0" u="none" strike="noStrike">
                          <a:solidFill>
                            <a:schemeClr val="accent1">
                              <a:lumMod val="50000"/>
                            </a:schemeClr>
                          </a:solidFill>
                          <a:effectLst/>
                          <a:latin typeface="Gotham HTF Black"/>
                        </a:rPr>
                        <a:t>2021</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2000" b="1" i="0" u="none" strike="noStrike" dirty="0">
                          <a:solidFill>
                            <a:schemeClr val="accent1">
                              <a:lumMod val="50000"/>
                            </a:schemeClr>
                          </a:solidFill>
                          <a:effectLst/>
                          <a:latin typeface="Gotham HTF Black"/>
                        </a:rPr>
                        <a:t>ATENCAO BASICA</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t-BR" sz="2000" b="1" i="0" u="none" strike="noStrike" dirty="0">
                          <a:solidFill>
                            <a:schemeClr val="accent1">
                              <a:lumMod val="50000"/>
                            </a:schemeClr>
                          </a:solidFill>
                          <a:effectLst/>
                          <a:latin typeface="Gotham HTF Black"/>
                        </a:rPr>
                        <a:t>MELHORIA DO ACESSO AOS SERVIÇOS DE SAÚDE</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t-BR" sz="2000" b="1" i="0" u="none" strike="noStrike" dirty="0">
                          <a:solidFill>
                            <a:schemeClr val="accent1">
                              <a:lumMod val="50000"/>
                            </a:schemeClr>
                          </a:solidFill>
                          <a:effectLst/>
                          <a:latin typeface="Gotham HTF Black"/>
                        </a:rPr>
                        <a:t>CENTROS DE ESPECIALIDADES EM SAÚDE</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pt-BR" sz="2800" b="1" i="0" u="none" strike="noStrike" dirty="0">
                          <a:solidFill>
                            <a:schemeClr val="accent1">
                              <a:lumMod val="50000"/>
                            </a:schemeClr>
                          </a:solidFill>
                          <a:effectLst/>
                          <a:latin typeface="Gotham HTF Black"/>
                        </a:rPr>
                        <a:t>4.973.072,00</a:t>
                      </a:r>
                    </a:p>
                  </a:txBody>
                  <a:tcPr marL="5789" marR="5789" marT="5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9400377"/>
                  </a:ext>
                </a:extLst>
              </a:tr>
              <a:tr h="911238">
                <a:tc>
                  <a:txBody>
                    <a:bodyPr/>
                    <a:lstStyle/>
                    <a:p>
                      <a:pPr algn="ctr" fontAlgn="ctr"/>
                      <a:r>
                        <a:rPr lang="pt-BR" sz="2000" b="1" i="0" u="none" strike="noStrike">
                          <a:solidFill>
                            <a:schemeClr val="accent1">
                              <a:lumMod val="50000"/>
                            </a:schemeClr>
                          </a:solidFill>
                          <a:effectLst/>
                          <a:latin typeface="Gotham HTF Black"/>
                        </a:rPr>
                        <a:t>2021</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2000" b="1" i="0" u="none" strike="noStrike">
                          <a:solidFill>
                            <a:schemeClr val="accent1">
                              <a:lumMod val="50000"/>
                            </a:schemeClr>
                          </a:solidFill>
                          <a:effectLst/>
                          <a:latin typeface="Gotham HTF Black"/>
                        </a:rPr>
                        <a:t>ATENCAO BASICA</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t-BR" sz="2000" b="1" i="0" u="none" strike="noStrike" dirty="0">
                          <a:solidFill>
                            <a:schemeClr val="accent1">
                              <a:lumMod val="50000"/>
                            </a:schemeClr>
                          </a:solidFill>
                          <a:effectLst/>
                          <a:latin typeface="Gotham HTF Black"/>
                        </a:rPr>
                        <a:t>MELHORIA DO ACESSO AOS SERVIÇOS DE SAÚDE</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t-BR" sz="2000" b="1" i="0" u="none" strike="noStrike" dirty="0">
                          <a:solidFill>
                            <a:schemeClr val="accent1">
                              <a:lumMod val="50000"/>
                            </a:schemeClr>
                          </a:solidFill>
                          <a:effectLst/>
                          <a:latin typeface="Gotham HTF Black"/>
                        </a:rPr>
                        <a:t>PIES - POLÍTICA DE INCENTIVO ESTADUAL À QUALIFICAÇÃO DA ATENÇÃO BÁSICA EM SAÚDE</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pt-BR" sz="2800" b="1" i="0" u="none" strike="noStrike" dirty="0">
                          <a:solidFill>
                            <a:schemeClr val="accent1">
                              <a:lumMod val="50000"/>
                            </a:schemeClr>
                          </a:solidFill>
                          <a:effectLst/>
                          <a:latin typeface="Gotham HTF Black"/>
                        </a:rPr>
                        <a:t>122.727.271,00</a:t>
                      </a:r>
                    </a:p>
                  </a:txBody>
                  <a:tcPr marL="5789" marR="5789" marT="5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07846725"/>
                  </a:ext>
                </a:extLst>
              </a:tr>
              <a:tr h="911238">
                <a:tc>
                  <a:txBody>
                    <a:bodyPr/>
                    <a:lstStyle/>
                    <a:p>
                      <a:pPr algn="ctr" fontAlgn="ctr"/>
                      <a:r>
                        <a:rPr lang="pt-BR" sz="2000" b="1" i="0" u="none" strike="noStrike">
                          <a:solidFill>
                            <a:schemeClr val="accent1">
                              <a:lumMod val="50000"/>
                            </a:schemeClr>
                          </a:solidFill>
                          <a:effectLst/>
                          <a:latin typeface="Gotham HTF Black"/>
                        </a:rPr>
                        <a:t>2021</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2000" b="1" i="0" u="none" strike="noStrike">
                          <a:solidFill>
                            <a:schemeClr val="accent1">
                              <a:lumMod val="50000"/>
                            </a:schemeClr>
                          </a:solidFill>
                          <a:effectLst/>
                          <a:latin typeface="Gotham HTF Black"/>
                        </a:rPr>
                        <a:t>ATENCAO BASICA</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t-BR" sz="2000" b="1" i="0" u="none" strike="noStrike" dirty="0">
                          <a:solidFill>
                            <a:schemeClr val="accent1">
                              <a:lumMod val="50000"/>
                            </a:schemeClr>
                          </a:solidFill>
                          <a:effectLst/>
                          <a:latin typeface="Gotham HTF Black"/>
                        </a:rPr>
                        <a:t>FORTALECIMENTO DA PREVENÇÃO E PROMOÇÃO EM SAÚDE</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t-BR" sz="2000" b="1" i="0" u="none" strike="noStrike" dirty="0">
                          <a:solidFill>
                            <a:schemeClr val="accent1">
                              <a:lumMod val="50000"/>
                            </a:schemeClr>
                          </a:solidFill>
                          <a:effectLst/>
                          <a:latin typeface="Gotham HTF Black"/>
                        </a:rPr>
                        <a:t>PROMOÇÃO DO ENVELHECIMENTO SAUDÁVEL</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pt-BR" sz="2800" b="1" i="0" u="none" strike="noStrike" dirty="0">
                          <a:solidFill>
                            <a:schemeClr val="accent1">
                              <a:lumMod val="50000"/>
                            </a:schemeClr>
                          </a:solidFill>
                          <a:effectLst/>
                          <a:latin typeface="Gotham HTF Black"/>
                        </a:rPr>
                        <a:t>846.000,00</a:t>
                      </a:r>
                    </a:p>
                  </a:txBody>
                  <a:tcPr marL="5789" marR="5789" marT="5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59762548"/>
                  </a:ext>
                </a:extLst>
              </a:tr>
              <a:tr h="911238">
                <a:tc>
                  <a:txBody>
                    <a:bodyPr/>
                    <a:lstStyle/>
                    <a:p>
                      <a:pPr algn="ctr" fontAlgn="ctr"/>
                      <a:r>
                        <a:rPr lang="pt-BR" sz="2000" b="1" i="0" u="none" strike="noStrike">
                          <a:solidFill>
                            <a:schemeClr val="accent1">
                              <a:lumMod val="50000"/>
                            </a:schemeClr>
                          </a:solidFill>
                          <a:effectLst/>
                          <a:latin typeface="Gotham HTF Black"/>
                        </a:rPr>
                        <a:t>2021</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2000" b="1" i="0" u="none" strike="noStrike">
                          <a:solidFill>
                            <a:schemeClr val="accent1">
                              <a:lumMod val="50000"/>
                            </a:schemeClr>
                          </a:solidFill>
                          <a:effectLst/>
                          <a:latin typeface="Gotham HTF Black"/>
                        </a:rPr>
                        <a:t>ATENCAO BASICA</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t-BR" sz="2000" b="1" i="0" u="none" strike="noStrike" dirty="0">
                          <a:solidFill>
                            <a:schemeClr val="accent1">
                              <a:lumMod val="50000"/>
                            </a:schemeClr>
                          </a:solidFill>
                          <a:effectLst/>
                          <a:latin typeface="Gotham HTF Black"/>
                        </a:rPr>
                        <a:t>FORTALECIMENTO DA PREVENÇÃO E PROMOÇÃO EM SAÚDE</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t-BR" sz="2000" b="1" i="0" u="none" strike="noStrike" dirty="0">
                          <a:solidFill>
                            <a:schemeClr val="accent1">
                              <a:lumMod val="50000"/>
                            </a:schemeClr>
                          </a:solidFill>
                          <a:effectLst/>
                          <a:latin typeface="Gotham HTF Black"/>
                        </a:rPr>
                        <a:t>PIM - COFINANCIAMENTO AOS MUNICÍPIOS E QUALIFICAÇÃO DA GESTÃO</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pt-BR" sz="2800" b="1" i="0" u="none" strike="noStrike" dirty="0">
                          <a:solidFill>
                            <a:schemeClr val="accent1">
                              <a:lumMod val="50000"/>
                            </a:schemeClr>
                          </a:solidFill>
                          <a:effectLst/>
                          <a:latin typeface="Gotham HTF Black"/>
                        </a:rPr>
                        <a:t>15.310.698,00</a:t>
                      </a:r>
                    </a:p>
                  </a:txBody>
                  <a:tcPr marL="5789" marR="5789" marT="5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34093288"/>
                  </a:ext>
                </a:extLst>
              </a:tr>
              <a:tr h="911238">
                <a:tc>
                  <a:txBody>
                    <a:bodyPr/>
                    <a:lstStyle/>
                    <a:p>
                      <a:pPr algn="ctr" fontAlgn="ctr"/>
                      <a:r>
                        <a:rPr lang="pt-BR" sz="2000" b="1" i="0" u="none" strike="noStrike">
                          <a:solidFill>
                            <a:schemeClr val="accent1">
                              <a:lumMod val="50000"/>
                            </a:schemeClr>
                          </a:solidFill>
                          <a:effectLst/>
                          <a:latin typeface="Gotham HTF Black"/>
                        </a:rPr>
                        <a:t>2021</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2000" b="1" i="0" u="none" strike="noStrike">
                          <a:solidFill>
                            <a:schemeClr val="accent1">
                              <a:lumMod val="50000"/>
                            </a:schemeClr>
                          </a:solidFill>
                          <a:effectLst/>
                          <a:latin typeface="Gotham HTF Black"/>
                        </a:rPr>
                        <a:t>ATENCAO BASICA</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t-BR" sz="2000" b="1" i="0" u="none" strike="noStrike" dirty="0">
                          <a:solidFill>
                            <a:schemeClr val="accent1">
                              <a:lumMod val="50000"/>
                            </a:schemeClr>
                          </a:solidFill>
                          <a:effectLst/>
                          <a:latin typeface="Gotham HTF Black"/>
                        </a:rPr>
                        <a:t>FORTALECIMENTO DA PREVENÇÃO E PROMOÇÃO EM SAÚDE</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t-BR" sz="2000" b="1" i="0" u="none" strike="noStrike" dirty="0">
                          <a:solidFill>
                            <a:schemeClr val="accent1">
                              <a:lumMod val="50000"/>
                            </a:schemeClr>
                          </a:solidFill>
                          <a:effectLst/>
                          <a:latin typeface="Gotham HTF Black"/>
                        </a:rPr>
                        <a:t>REDE DE ATENÇÃO PSICOSSOCIAL</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pt-BR" sz="2800" b="1" i="0" u="none" strike="noStrike" dirty="0">
                          <a:solidFill>
                            <a:schemeClr val="accent1">
                              <a:lumMod val="50000"/>
                            </a:schemeClr>
                          </a:solidFill>
                          <a:effectLst/>
                          <a:latin typeface="Gotham HTF Black"/>
                        </a:rPr>
                        <a:t>35.200.000,00</a:t>
                      </a:r>
                    </a:p>
                  </a:txBody>
                  <a:tcPr marL="5789" marR="5789" marT="5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41352991"/>
                  </a:ext>
                </a:extLst>
              </a:tr>
              <a:tr h="718954">
                <a:tc>
                  <a:txBody>
                    <a:bodyPr/>
                    <a:lstStyle/>
                    <a:p>
                      <a:pPr algn="ctr" fontAlgn="ctr"/>
                      <a:r>
                        <a:rPr lang="pt-BR" sz="2000" b="1" i="0" u="none" strike="noStrike">
                          <a:solidFill>
                            <a:schemeClr val="accent1">
                              <a:lumMod val="50000"/>
                            </a:schemeClr>
                          </a:solidFill>
                          <a:effectLst/>
                          <a:latin typeface="Gotham HTF Black"/>
                        </a:rPr>
                        <a:t>2021</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2000" b="1" i="0" u="none" strike="noStrike">
                          <a:solidFill>
                            <a:schemeClr val="accent1">
                              <a:lumMod val="50000"/>
                            </a:schemeClr>
                          </a:solidFill>
                          <a:effectLst/>
                          <a:latin typeface="Gotham HTF Black"/>
                        </a:rPr>
                        <a:t>ASSIST.HOSP./AMBULATORIAL</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t-BR" sz="2000" b="1" i="0" u="none" strike="noStrike">
                          <a:solidFill>
                            <a:schemeClr val="accent1">
                              <a:lumMod val="50000"/>
                            </a:schemeClr>
                          </a:solidFill>
                          <a:effectLst/>
                          <a:latin typeface="Gotham HTF Black"/>
                        </a:rPr>
                        <a:t>RECEITA DIGITAL 2030</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t-BR" sz="2000" b="1" i="0" u="none" strike="noStrike" dirty="0">
                          <a:solidFill>
                            <a:schemeClr val="accent1">
                              <a:lumMod val="50000"/>
                            </a:schemeClr>
                          </a:solidFill>
                          <a:effectLst/>
                          <a:latin typeface="Gotham HTF Black"/>
                        </a:rPr>
                        <a:t>PROGRAMA DE CIDADANIA FISCAL - NOTA FISCAL GAÚCHA - SES</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pt-BR" sz="2800" b="1" i="0" u="none" strike="noStrike" dirty="0">
                          <a:solidFill>
                            <a:schemeClr val="accent1">
                              <a:lumMod val="50000"/>
                            </a:schemeClr>
                          </a:solidFill>
                          <a:effectLst/>
                          <a:latin typeface="Gotham HTF Black"/>
                        </a:rPr>
                        <a:t>600.000,00</a:t>
                      </a:r>
                    </a:p>
                  </a:txBody>
                  <a:tcPr marL="5789" marR="5789" marT="5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81566136"/>
                  </a:ext>
                </a:extLst>
              </a:tr>
              <a:tr h="609085">
                <a:tc>
                  <a:txBody>
                    <a:bodyPr/>
                    <a:lstStyle/>
                    <a:p>
                      <a:pPr algn="ctr" fontAlgn="ctr"/>
                      <a:r>
                        <a:rPr lang="pt-BR" sz="2000" b="1" i="0" u="none" strike="noStrike">
                          <a:solidFill>
                            <a:schemeClr val="accent1">
                              <a:lumMod val="50000"/>
                            </a:schemeClr>
                          </a:solidFill>
                          <a:effectLst/>
                          <a:latin typeface="Gotham HTF Black"/>
                        </a:rPr>
                        <a:t>2021</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2000" b="1" i="0" u="none" strike="noStrike">
                          <a:solidFill>
                            <a:schemeClr val="accent1">
                              <a:lumMod val="50000"/>
                            </a:schemeClr>
                          </a:solidFill>
                          <a:effectLst/>
                          <a:latin typeface="Gotham HTF Black"/>
                        </a:rPr>
                        <a:t>ASSIST.HOSP./AMBULATORIAL</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t-BR" sz="2000" b="1" i="0" u="none" strike="noStrike">
                          <a:solidFill>
                            <a:schemeClr val="accent1">
                              <a:lumMod val="50000"/>
                            </a:schemeClr>
                          </a:solidFill>
                          <a:effectLst/>
                          <a:latin typeface="Gotham HTF Black"/>
                        </a:rPr>
                        <a:t>MELHORIA DO ACESSO AOS SERVIÇOS DE SAÚDE</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t-BR" sz="2000" b="1" i="0" u="none" strike="noStrike" dirty="0">
                          <a:solidFill>
                            <a:schemeClr val="accent1">
                              <a:lumMod val="50000"/>
                            </a:schemeClr>
                          </a:solidFill>
                          <a:effectLst/>
                          <a:latin typeface="Gotham HTF Black"/>
                        </a:rPr>
                        <a:t>REDE DE URGÊNCIA E EMERGÊNCIA - SAMU</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pt-BR" sz="2800" b="1" i="0" u="none" strike="noStrike" dirty="0">
                          <a:solidFill>
                            <a:schemeClr val="accent1">
                              <a:lumMod val="50000"/>
                            </a:schemeClr>
                          </a:solidFill>
                          <a:effectLst/>
                          <a:latin typeface="Gotham HTF Black"/>
                        </a:rPr>
                        <a:t>62.126.080,00</a:t>
                      </a:r>
                    </a:p>
                  </a:txBody>
                  <a:tcPr marL="5789" marR="5789" marT="5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69405862"/>
                  </a:ext>
                </a:extLst>
              </a:tr>
              <a:tr h="609085">
                <a:tc>
                  <a:txBody>
                    <a:bodyPr/>
                    <a:lstStyle/>
                    <a:p>
                      <a:pPr algn="ctr" fontAlgn="ctr"/>
                      <a:r>
                        <a:rPr lang="pt-BR" sz="2000" b="1" i="0" u="none" strike="noStrike">
                          <a:solidFill>
                            <a:schemeClr val="accent1">
                              <a:lumMod val="50000"/>
                            </a:schemeClr>
                          </a:solidFill>
                          <a:effectLst/>
                          <a:latin typeface="Gotham HTF Black"/>
                        </a:rPr>
                        <a:t>2021</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2000" b="1" i="0" u="none" strike="noStrike">
                          <a:solidFill>
                            <a:schemeClr val="accent1">
                              <a:lumMod val="50000"/>
                            </a:schemeClr>
                          </a:solidFill>
                          <a:effectLst/>
                          <a:latin typeface="Gotham HTF Black"/>
                        </a:rPr>
                        <a:t>SUP.PROFILAT.TERAPEUTICO</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t-BR" sz="2000" b="1" i="0" u="none" strike="noStrike">
                          <a:solidFill>
                            <a:schemeClr val="accent1">
                              <a:lumMod val="50000"/>
                            </a:schemeClr>
                          </a:solidFill>
                          <a:effectLst/>
                          <a:latin typeface="Gotham HTF Black"/>
                        </a:rPr>
                        <a:t>MELHORIA DO ACESSO AOS SERVIÇOS DE SAÚDE</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t-BR" sz="2000" b="1" i="0" u="none" strike="noStrike" dirty="0">
                          <a:solidFill>
                            <a:schemeClr val="accent1">
                              <a:lumMod val="50000"/>
                            </a:schemeClr>
                          </a:solidFill>
                          <a:effectLst/>
                          <a:latin typeface="Gotham HTF Black"/>
                        </a:rPr>
                        <a:t>ASSISTÊNCIA FARMACÊUTICA</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pt-BR" sz="2800" b="1" i="0" u="none" strike="noStrike" dirty="0">
                          <a:solidFill>
                            <a:schemeClr val="accent1">
                              <a:lumMod val="50000"/>
                            </a:schemeClr>
                          </a:solidFill>
                          <a:effectLst/>
                          <a:latin typeface="Gotham HTF Black"/>
                        </a:rPr>
                        <a:t>21.706.292,00</a:t>
                      </a:r>
                    </a:p>
                  </a:txBody>
                  <a:tcPr marL="5789" marR="5789" marT="5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07861096"/>
                  </a:ext>
                </a:extLst>
              </a:tr>
              <a:tr h="609085">
                <a:tc>
                  <a:txBody>
                    <a:bodyPr/>
                    <a:lstStyle/>
                    <a:p>
                      <a:pPr algn="ctr" fontAlgn="ctr"/>
                      <a:r>
                        <a:rPr lang="pt-BR" sz="2000" b="1" i="0" u="none" strike="noStrike">
                          <a:solidFill>
                            <a:schemeClr val="accent1">
                              <a:lumMod val="50000"/>
                            </a:schemeClr>
                          </a:solidFill>
                          <a:effectLst/>
                          <a:latin typeface="Gotham HTF Black"/>
                        </a:rPr>
                        <a:t>2021</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2000" b="1" i="0" u="none" strike="noStrike">
                          <a:solidFill>
                            <a:schemeClr val="accent1">
                              <a:lumMod val="50000"/>
                            </a:schemeClr>
                          </a:solidFill>
                          <a:effectLst/>
                          <a:latin typeface="Gotham HTF Black"/>
                        </a:rPr>
                        <a:t>SUP.PROFILAT.TERAPEUTICO</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t-BR" sz="2000" b="1" i="0" u="none" strike="noStrike">
                          <a:solidFill>
                            <a:schemeClr val="accent1">
                              <a:lumMod val="50000"/>
                            </a:schemeClr>
                          </a:solidFill>
                          <a:effectLst/>
                          <a:latin typeface="Gotham HTF Black"/>
                        </a:rPr>
                        <a:t>MELHORIA DO ACESSO AOS SERVIÇOS DE SAÚDE</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t-BR" sz="2000" b="1" i="0" u="none" strike="noStrike" dirty="0">
                          <a:solidFill>
                            <a:schemeClr val="accent1">
                              <a:lumMod val="50000"/>
                            </a:schemeClr>
                          </a:solidFill>
                          <a:effectLst/>
                          <a:latin typeface="Gotham HTF Black"/>
                        </a:rPr>
                        <a:t>ATENÇÃO À PESSOA COM DEFICIÊNCIA</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pt-BR" sz="2800" b="1" i="0" u="none" strike="noStrike" dirty="0">
                          <a:solidFill>
                            <a:schemeClr val="accent1">
                              <a:lumMod val="50000"/>
                            </a:schemeClr>
                          </a:solidFill>
                          <a:effectLst/>
                          <a:latin typeface="Gotham HTF Black"/>
                        </a:rPr>
                        <a:t>27.863.460,00</a:t>
                      </a:r>
                    </a:p>
                  </a:txBody>
                  <a:tcPr marL="5789" marR="5789" marT="5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36409405"/>
                  </a:ext>
                </a:extLst>
              </a:tr>
              <a:tr h="911238">
                <a:tc>
                  <a:txBody>
                    <a:bodyPr/>
                    <a:lstStyle/>
                    <a:p>
                      <a:pPr algn="ctr" fontAlgn="ctr"/>
                      <a:r>
                        <a:rPr lang="pt-BR" sz="2000" b="1" i="0" u="none" strike="noStrike">
                          <a:solidFill>
                            <a:schemeClr val="accent1">
                              <a:lumMod val="50000"/>
                            </a:schemeClr>
                          </a:solidFill>
                          <a:effectLst/>
                          <a:latin typeface="Gotham HTF Black"/>
                        </a:rPr>
                        <a:t>2021</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2000" b="1" i="0" u="none" strike="noStrike" dirty="0">
                          <a:solidFill>
                            <a:schemeClr val="accent1">
                              <a:lumMod val="50000"/>
                            </a:schemeClr>
                          </a:solidFill>
                          <a:effectLst/>
                          <a:latin typeface="Gotham HTF Black"/>
                        </a:rPr>
                        <a:t>PROT/BENEF TRABALHADOR</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pt-BR" sz="2000" b="1" i="0" u="none" strike="noStrike">
                          <a:solidFill>
                            <a:schemeClr val="accent1">
                              <a:lumMod val="50000"/>
                            </a:schemeClr>
                          </a:solidFill>
                          <a:effectLst/>
                          <a:latin typeface="Gotham HTF Black"/>
                        </a:rPr>
                        <a:t>FORTALECIMENTO DA PREVENÇÃO E PROMOÇÃO EM SAÚDE</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pt-BR" sz="2000" b="1" i="0" u="none" strike="noStrike" dirty="0">
                          <a:solidFill>
                            <a:schemeClr val="accent1">
                              <a:lumMod val="50000"/>
                            </a:schemeClr>
                          </a:solidFill>
                          <a:effectLst/>
                          <a:latin typeface="Gotham HTF Black"/>
                        </a:rPr>
                        <a:t>VIGILÂNCIA EM SAÚDE DO TRABALHADOR</a:t>
                      </a:r>
                    </a:p>
                  </a:txBody>
                  <a:tcPr marL="5789" marR="5789" marT="57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pt-BR" sz="2800" b="1" i="0" u="none" strike="noStrike" dirty="0">
                          <a:solidFill>
                            <a:schemeClr val="accent1">
                              <a:lumMod val="50000"/>
                            </a:schemeClr>
                          </a:solidFill>
                          <a:effectLst/>
                          <a:latin typeface="Gotham HTF Black"/>
                        </a:rPr>
                        <a:t>5.038.400,00</a:t>
                      </a:r>
                    </a:p>
                  </a:txBody>
                  <a:tcPr marL="5789" marR="5789" marT="5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87845669"/>
                  </a:ext>
                </a:extLst>
              </a:tr>
              <a:tr h="543783">
                <a:tc gridSpan="4">
                  <a:txBody>
                    <a:bodyPr/>
                    <a:lstStyle/>
                    <a:p>
                      <a:pPr algn="ctr" fontAlgn="ctr"/>
                      <a:r>
                        <a:rPr lang="pt-BR" sz="3600" b="1" i="0" u="none" strike="noStrike" dirty="0">
                          <a:solidFill>
                            <a:srgbClr val="000000"/>
                          </a:solidFill>
                          <a:effectLst/>
                          <a:latin typeface="Gotham HTF Black"/>
                        </a:rPr>
                        <a:t>TOTAL DE DOTAÇÃO ORÇAMENTÁRIA</a:t>
                      </a:r>
                    </a:p>
                  </a:txBody>
                  <a:tcPr marL="5789" marR="5789" marT="57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r" fontAlgn="ctr"/>
                      <a:r>
                        <a:rPr lang="pt-BR" sz="3200" b="1" i="0" u="none" strike="noStrike" dirty="0">
                          <a:solidFill>
                            <a:srgbClr val="000000"/>
                          </a:solidFill>
                          <a:effectLst/>
                          <a:latin typeface="Gotham HTF Black"/>
                        </a:rPr>
                        <a:t>428.997.728,00</a:t>
                      </a:r>
                    </a:p>
                  </a:txBody>
                  <a:tcPr marL="5789" marR="5789" marT="57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166038441"/>
                  </a:ext>
                </a:extLst>
              </a:tr>
            </a:tbl>
          </a:graphicData>
        </a:graphic>
      </p:graphicFrame>
    </p:spTree>
    <p:extLst>
      <p:ext uri="{BB962C8B-B14F-4D97-AF65-F5344CB8AC3E}">
        <p14:creationId xmlns:p14="http://schemas.microsoft.com/office/powerpoint/2010/main" val="245626938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0EDD4138-6198-46F6-9196-88E1574BABE5}"/>
              </a:ext>
            </a:extLst>
          </p:cNvPr>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4" name="Fluxograma: Processo 3"/>
          <p:cNvSpPr/>
          <p:nvPr/>
        </p:nvSpPr>
        <p:spPr>
          <a:xfrm>
            <a:off x="9405259" y="665080"/>
            <a:ext cx="4000959" cy="1638869"/>
          </a:xfrm>
          <a:prstGeom prst="flowChartProcess">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nchor="ctr"/>
          <a:lstStyle/>
          <a:p>
            <a:pPr hangingPunct="1">
              <a:defRPr/>
            </a:pPr>
            <a:r>
              <a:rPr lang="pt-BR" sz="400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hlinkClick r:id="rId4" action="ppaction://hlinksldjump"/>
              </a:rPr>
              <a:t>GABINETE</a:t>
            </a:r>
            <a:endParaRPr lang="pt-BR" sz="400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 name="Fluxograma: Processo 4"/>
          <p:cNvSpPr/>
          <p:nvPr/>
        </p:nvSpPr>
        <p:spPr>
          <a:xfrm>
            <a:off x="1915294" y="3921205"/>
            <a:ext cx="6894573" cy="1636250"/>
          </a:xfrm>
          <a:prstGeom prst="flowChartProcess">
            <a:avLst/>
          </a:prstGeom>
        </p:spPr>
        <p:style>
          <a:lnRef idx="2">
            <a:schemeClr val="accent1"/>
          </a:lnRef>
          <a:fillRef idx="1">
            <a:schemeClr val="lt1"/>
          </a:fillRef>
          <a:effectRef idx="0">
            <a:schemeClr val="accent1"/>
          </a:effectRef>
          <a:fontRef idx="minor">
            <a:schemeClr val="dk1"/>
          </a:fontRef>
        </p:style>
        <p:txBody>
          <a:bodyPr anchor="ctr"/>
          <a:lstStyle/>
          <a:p>
            <a:pPr hangingPunct="1">
              <a:defRPr/>
            </a:pPr>
            <a:r>
              <a:rPr lang="pt-BR" sz="28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hlinkClick r:id="rId5" action="ppaction://hlinksldjump"/>
              </a:rPr>
              <a:t>ASSESSORIA DE COMUNICAÇÃO SOCIAL</a:t>
            </a:r>
            <a:endParaRPr lang="pt-BR" sz="28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Fluxograma: Processo 5"/>
          <p:cNvSpPr/>
          <p:nvPr/>
        </p:nvSpPr>
        <p:spPr>
          <a:xfrm>
            <a:off x="14214513" y="4351881"/>
            <a:ext cx="7146387" cy="1136112"/>
          </a:xfrm>
          <a:prstGeom prst="flowChartProcess">
            <a:avLst/>
          </a:prstGeom>
        </p:spPr>
        <p:style>
          <a:lnRef idx="2">
            <a:schemeClr val="accent1"/>
          </a:lnRef>
          <a:fillRef idx="1">
            <a:schemeClr val="lt1"/>
          </a:fillRef>
          <a:effectRef idx="0">
            <a:schemeClr val="accent1"/>
          </a:effectRef>
          <a:fontRef idx="minor">
            <a:schemeClr val="dk1"/>
          </a:fontRef>
        </p:style>
        <p:txBody>
          <a:bodyPr anchor="ctr"/>
          <a:lstStyle/>
          <a:p>
            <a:pPr hangingPunct="1">
              <a:defRPr/>
            </a:pPr>
            <a:r>
              <a:rPr lang="pt-BR" sz="28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hlinkClick r:id="rId6" action="ppaction://hlinksldjump"/>
              </a:rPr>
              <a:t>ASSESSORIA JURÍDICA</a:t>
            </a:r>
            <a:endParaRPr lang="pt-BR" sz="28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Fluxograma: Processo 6"/>
          <p:cNvSpPr/>
          <p:nvPr/>
        </p:nvSpPr>
        <p:spPr>
          <a:xfrm>
            <a:off x="1887049" y="2025559"/>
            <a:ext cx="6922817" cy="1428977"/>
          </a:xfrm>
          <a:prstGeom prst="flowChartProcess">
            <a:avLst/>
          </a:prstGeom>
        </p:spPr>
        <p:style>
          <a:lnRef idx="2">
            <a:schemeClr val="accent1"/>
          </a:lnRef>
          <a:fillRef idx="1">
            <a:schemeClr val="lt1"/>
          </a:fillRef>
          <a:effectRef idx="0">
            <a:schemeClr val="accent1"/>
          </a:effectRef>
          <a:fontRef idx="minor">
            <a:schemeClr val="dk1"/>
          </a:fontRef>
        </p:style>
        <p:txBody>
          <a:bodyPr anchor="ctr"/>
          <a:lstStyle/>
          <a:p>
            <a:pPr hangingPunct="1">
              <a:defRPr/>
            </a:pPr>
            <a:r>
              <a:rPr lang="pt-BR" sz="28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hlinkClick r:id="rId7" action="ppaction://hlinksldjump"/>
              </a:rPr>
              <a:t>ASSESSORIA DE GESTÃO E PLANEJAMENTO</a:t>
            </a:r>
            <a:endParaRPr lang="pt-BR" sz="28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7" name="Fluxograma: Processo 16"/>
          <p:cNvSpPr/>
          <p:nvPr/>
        </p:nvSpPr>
        <p:spPr>
          <a:xfrm>
            <a:off x="14306769" y="569409"/>
            <a:ext cx="7076649" cy="717027"/>
          </a:xfrm>
          <a:prstGeom prst="flowChartProcess">
            <a:avLst/>
          </a:prstGeom>
          <a:ln>
            <a:prstDash val="solid"/>
          </a:ln>
        </p:spPr>
        <p:style>
          <a:lnRef idx="2">
            <a:schemeClr val="accent1"/>
          </a:lnRef>
          <a:fillRef idx="1">
            <a:schemeClr val="lt1"/>
          </a:fillRef>
          <a:effectRef idx="0">
            <a:schemeClr val="accent1"/>
          </a:effectRef>
          <a:fontRef idx="minor">
            <a:schemeClr val="dk1"/>
          </a:fontRef>
        </p:style>
        <p:txBody>
          <a:bodyPr anchor="ctr"/>
          <a:lstStyle/>
          <a:p>
            <a:pPr hangingPunct="1">
              <a:defRPr/>
            </a:pPr>
            <a:r>
              <a:rPr lang="pt-BR" sz="24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hlinkClick r:id="rId8" action="ppaction://hlinksldjump"/>
              </a:rPr>
              <a:t>COMISSÃO INTERGESTORES BIPARTITE</a:t>
            </a:r>
            <a:endParaRPr lang="pt-BR" sz="24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8" name="Fluxograma: Processo 17"/>
          <p:cNvSpPr/>
          <p:nvPr/>
        </p:nvSpPr>
        <p:spPr>
          <a:xfrm>
            <a:off x="1887048" y="745220"/>
            <a:ext cx="6922819" cy="1060710"/>
          </a:xfrm>
          <a:prstGeom prst="flowChartProcess">
            <a:avLst/>
          </a:prstGeom>
          <a:ln>
            <a:prstDash val="solid"/>
          </a:ln>
        </p:spPr>
        <p:style>
          <a:lnRef idx="2">
            <a:schemeClr val="accent1"/>
          </a:lnRef>
          <a:fillRef idx="1">
            <a:schemeClr val="lt1"/>
          </a:fillRef>
          <a:effectRef idx="0">
            <a:schemeClr val="accent1"/>
          </a:effectRef>
          <a:fontRef idx="minor">
            <a:schemeClr val="dk1"/>
          </a:fontRef>
        </p:style>
        <p:txBody>
          <a:bodyPr anchor="ctr"/>
          <a:lstStyle/>
          <a:p>
            <a:pPr hangingPunct="1">
              <a:defRPr/>
            </a:pPr>
            <a:r>
              <a:rPr lang="pt-BR" sz="28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hlinkClick r:id="rId9" action="ppaction://hlinksldjump"/>
              </a:rPr>
              <a:t>CONSELHO ESTADUAL DE SAÚDE</a:t>
            </a:r>
            <a:endParaRPr lang="pt-BR" sz="28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47" name="Fluxograma: Processo 146"/>
          <p:cNvSpPr/>
          <p:nvPr/>
        </p:nvSpPr>
        <p:spPr>
          <a:xfrm>
            <a:off x="14214514" y="2972048"/>
            <a:ext cx="7161242" cy="1102915"/>
          </a:xfrm>
          <a:prstGeom prst="flowChartProcess">
            <a:avLst/>
          </a:prstGeom>
        </p:spPr>
        <p:style>
          <a:lnRef idx="2">
            <a:schemeClr val="accent1"/>
          </a:lnRef>
          <a:fillRef idx="1">
            <a:schemeClr val="lt1"/>
          </a:fillRef>
          <a:effectRef idx="0">
            <a:schemeClr val="accent1"/>
          </a:effectRef>
          <a:fontRef idx="minor">
            <a:schemeClr val="dk1"/>
          </a:fontRef>
        </p:style>
        <p:txBody>
          <a:bodyPr anchor="ctr"/>
          <a:lstStyle/>
          <a:p>
            <a:pPr hangingPunct="1">
              <a:defRPr/>
            </a:pPr>
            <a:r>
              <a:rPr lang="pt-BR" sz="28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hlinkClick r:id="rId10" action="ppaction://hlinksldjump"/>
              </a:rPr>
              <a:t>FUNDO ESTADUAL DE SAÚDE</a:t>
            </a:r>
            <a:endParaRPr lang="pt-BR" sz="28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36" name="Fluxograma: Processo 235"/>
          <p:cNvSpPr/>
          <p:nvPr/>
        </p:nvSpPr>
        <p:spPr>
          <a:xfrm>
            <a:off x="1486708" y="7597230"/>
            <a:ext cx="1818822" cy="5540494"/>
          </a:xfrm>
          <a:prstGeom prst="flowChartProcess">
            <a:avLst/>
          </a:prstGeom>
        </p:spPr>
        <p:style>
          <a:lnRef idx="2">
            <a:schemeClr val="accent1"/>
          </a:lnRef>
          <a:fillRef idx="1">
            <a:schemeClr val="lt1"/>
          </a:fillRef>
          <a:effectRef idx="0">
            <a:schemeClr val="accent1"/>
          </a:effectRef>
          <a:fontRef idx="minor">
            <a:schemeClr val="dk1"/>
          </a:fontRef>
        </p:style>
        <p:txBody>
          <a:bodyPr vert="vert270" anchor="ctr"/>
          <a:lstStyle/>
          <a:p>
            <a:pPr hangingPunct="1">
              <a:defRPr/>
            </a:pPr>
            <a:r>
              <a:rPr lang="pt-BR" sz="28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hlinkClick r:id="rId11" action="ppaction://hlinksldjump"/>
              </a:rPr>
              <a:t>DEPARTAMENTO ADMINISTRATIVO</a:t>
            </a:r>
            <a:endParaRPr lang="pt-BR" sz="28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60" name="Fluxograma: Processo 659"/>
          <p:cNvSpPr/>
          <p:nvPr/>
        </p:nvSpPr>
        <p:spPr>
          <a:xfrm>
            <a:off x="18897476" y="7562896"/>
            <a:ext cx="2060210" cy="5413341"/>
          </a:xfrm>
          <a:prstGeom prst="flowChartProcess">
            <a:avLst/>
          </a:prstGeom>
        </p:spPr>
        <p:style>
          <a:lnRef idx="2">
            <a:schemeClr val="accent1"/>
          </a:lnRef>
          <a:fillRef idx="1">
            <a:schemeClr val="lt1"/>
          </a:fillRef>
          <a:effectRef idx="0">
            <a:schemeClr val="accent1"/>
          </a:effectRef>
          <a:fontRef idx="minor">
            <a:schemeClr val="dk1"/>
          </a:fontRef>
        </p:style>
        <p:txBody>
          <a:bodyPr vert="vert270" anchor="ctr"/>
          <a:lstStyle/>
          <a:p>
            <a:pPr hangingPunct="1">
              <a:defRPr/>
            </a:pPr>
            <a:r>
              <a:rPr lang="pt-BR" sz="28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hlinkClick r:id="rId12" action="ppaction://hlinksldjump"/>
              </a:rPr>
              <a:t>CENTRO ESTADUAL  DE VIGILÂNCIA EM SAÚDE</a:t>
            </a:r>
            <a:endParaRPr lang="pt-BR" sz="28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31" name="Fluxograma: Processo 730"/>
          <p:cNvSpPr/>
          <p:nvPr/>
        </p:nvSpPr>
        <p:spPr>
          <a:xfrm>
            <a:off x="3631767" y="7597230"/>
            <a:ext cx="1810419" cy="5463546"/>
          </a:xfrm>
          <a:prstGeom prst="flowChartProcess">
            <a:avLst/>
          </a:prstGeom>
        </p:spPr>
        <p:style>
          <a:lnRef idx="2">
            <a:schemeClr val="accent1"/>
          </a:lnRef>
          <a:fillRef idx="1">
            <a:schemeClr val="lt1"/>
          </a:fillRef>
          <a:effectRef idx="0">
            <a:schemeClr val="accent1"/>
          </a:effectRef>
          <a:fontRef idx="minor">
            <a:schemeClr val="dk1"/>
          </a:fontRef>
        </p:style>
        <p:txBody>
          <a:bodyPr vert="vert270" anchor="ctr"/>
          <a:lstStyle/>
          <a:p>
            <a:pPr hangingPunct="1">
              <a:defRPr/>
            </a:pPr>
            <a:r>
              <a:rPr lang="pt-BR" sz="28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hlinkClick r:id="rId13" action="ppaction://hlinksldjump"/>
              </a:rPr>
              <a:t>DEPARTAMENTO DE ASSISTÊNCIA FARMACÊUTICA</a:t>
            </a:r>
            <a:endParaRPr lang="pt-BR" sz="28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71" name="Fluxograma: Processo 770"/>
          <p:cNvSpPr/>
          <p:nvPr/>
        </p:nvSpPr>
        <p:spPr>
          <a:xfrm>
            <a:off x="21295565" y="7562895"/>
            <a:ext cx="2039871" cy="5413342"/>
          </a:xfrm>
          <a:prstGeom prst="flowChartProcess">
            <a:avLst/>
          </a:prstGeom>
          <a:solidFill>
            <a:schemeClr val="bg1"/>
          </a:solidFill>
        </p:spPr>
        <p:style>
          <a:lnRef idx="2">
            <a:schemeClr val="accent1"/>
          </a:lnRef>
          <a:fillRef idx="1">
            <a:schemeClr val="lt1"/>
          </a:fillRef>
          <a:effectRef idx="0">
            <a:schemeClr val="accent1"/>
          </a:effectRef>
          <a:fontRef idx="minor">
            <a:schemeClr val="dk1"/>
          </a:fontRef>
        </p:style>
        <p:txBody>
          <a:bodyPr vert="vert270" anchor="ctr"/>
          <a:lstStyle/>
          <a:p>
            <a:pPr hangingPunct="1">
              <a:defRPr/>
            </a:pPr>
            <a:r>
              <a:rPr lang="pt-BR" sz="28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hlinkClick r:id="rId14" action="ppaction://hlinksldjump"/>
              </a:rPr>
              <a:t>ESCOLA DE SAÚDE PÚBLICA</a:t>
            </a:r>
            <a:endParaRPr lang="pt-BR" sz="28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11" name="Fluxograma: Processo 810"/>
          <p:cNvSpPr/>
          <p:nvPr/>
        </p:nvSpPr>
        <p:spPr>
          <a:xfrm>
            <a:off x="7852512" y="7562895"/>
            <a:ext cx="2171657" cy="5464400"/>
          </a:xfrm>
          <a:prstGeom prst="flowChartProcess">
            <a:avLst/>
          </a:prstGeom>
        </p:spPr>
        <p:style>
          <a:lnRef idx="2">
            <a:schemeClr val="accent1"/>
          </a:lnRef>
          <a:fillRef idx="1">
            <a:schemeClr val="lt1"/>
          </a:fillRef>
          <a:effectRef idx="0">
            <a:schemeClr val="accent1"/>
          </a:effectRef>
          <a:fontRef idx="minor">
            <a:schemeClr val="dk1"/>
          </a:fontRef>
        </p:style>
        <p:txBody>
          <a:bodyPr vert="vert270" anchor="ctr"/>
          <a:lstStyle/>
          <a:p>
            <a:pPr hangingPunct="1">
              <a:defRPr/>
            </a:pPr>
            <a:endParaRPr lang="pt-BR" sz="24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endParaRPr>
          </a:p>
          <a:p>
            <a:pPr hangingPunct="1">
              <a:defRPr/>
            </a:pPr>
            <a:endParaRPr lang="pt-BR" sz="24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endParaRPr>
          </a:p>
          <a:p>
            <a:pPr hangingPunct="1">
              <a:defRPr/>
            </a:pPr>
            <a:r>
              <a:rPr lang="pt-BR" sz="24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hlinkClick r:id="rId15" action="ppaction://hlinksldjump"/>
              </a:rPr>
              <a:t>DEPARTAMENTO DE </a:t>
            </a:r>
            <a:r>
              <a:rPr lang="pt-BR" sz="28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hlinkClick r:id="rId15" action="ppaction://hlinksldjump"/>
              </a:rPr>
              <a:t>ATENÇÃO PRIMÁRIA E POLÍTICAS DE SAÚDE</a:t>
            </a:r>
            <a:endParaRPr lang="pt-BR" sz="280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endParaRPr>
          </a:p>
          <a:p>
            <a:pPr hangingPunct="1">
              <a:defRPr/>
            </a:pPr>
            <a:endParaRPr lang="pt-BR" sz="28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endParaRPr>
          </a:p>
          <a:p>
            <a:pPr hangingPunct="1">
              <a:defRPr/>
            </a:pPr>
            <a:endParaRPr lang="pt-BR" sz="24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12" name="Fluxograma: Processo 811"/>
          <p:cNvSpPr/>
          <p:nvPr/>
        </p:nvSpPr>
        <p:spPr>
          <a:xfrm>
            <a:off x="10240649" y="7562896"/>
            <a:ext cx="1933898" cy="5470354"/>
          </a:xfrm>
          <a:prstGeom prst="flowChartProcess">
            <a:avLst/>
          </a:prstGeom>
        </p:spPr>
        <p:style>
          <a:lnRef idx="2">
            <a:schemeClr val="accent1"/>
          </a:lnRef>
          <a:fillRef idx="1">
            <a:schemeClr val="lt1"/>
          </a:fillRef>
          <a:effectRef idx="0">
            <a:schemeClr val="accent1"/>
          </a:effectRef>
          <a:fontRef idx="minor">
            <a:schemeClr val="dk1"/>
          </a:fontRef>
        </p:style>
        <p:txBody>
          <a:bodyPr vert="vert270" anchor="ctr"/>
          <a:lstStyle/>
          <a:p>
            <a:pPr hangingPunct="1">
              <a:defRPr/>
            </a:pPr>
            <a:r>
              <a:rPr lang="pt-BR" sz="28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hlinkClick r:id="rId16" action="ppaction://hlinksldjump"/>
              </a:rPr>
              <a:t>DEPARTAMENTO DE GESTÃO DA ATENÇÃO ESPECIALIZADA </a:t>
            </a:r>
            <a:endParaRPr lang="pt-BR" sz="28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13" name="Fluxograma: Processo 812"/>
          <p:cNvSpPr/>
          <p:nvPr/>
        </p:nvSpPr>
        <p:spPr>
          <a:xfrm>
            <a:off x="12421901" y="7562896"/>
            <a:ext cx="1867349" cy="5431880"/>
          </a:xfrm>
          <a:prstGeom prst="flowChartProcess">
            <a:avLst/>
          </a:prstGeom>
        </p:spPr>
        <p:style>
          <a:lnRef idx="2">
            <a:schemeClr val="accent1"/>
          </a:lnRef>
          <a:fillRef idx="1">
            <a:schemeClr val="lt1"/>
          </a:fillRef>
          <a:effectRef idx="0">
            <a:schemeClr val="accent1"/>
          </a:effectRef>
          <a:fontRef idx="minor">
            <a:schemeClr val="dk1"/>
          </a:fontRef>
        </p:style>
        <p:txBody>
          <a:bodyPr vert="vert270" anchor="ctr"/>
          <a:lstStyle/>
          <a:p>
            <a:pPr hangingPunct="1">
              <a:defRPr/>
            </a:pPr>
            <a:r>
              <a:rPr lang="pt-BR" sz="240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rPr>
              <a:t> </a:t>
            </a:r>
            <a:r>
              <a:rPr lang="pt-BR" sz="28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hlinkClick r:id="rId17" action="ppaction://hlinksldjump"/>
              </a:rPr>
              <a:t>DEPARTAMENTO DE REGULAÇÃO ESTADUAL</a:t>
            </a:r>
            <a:endParaRPr lang="pt-BR" sz="28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86" name="Fluxograma: Processo 285"/>
          <p:cNvSpPr/>
          <p:nvPr/>
        </p:nvSpPr>
        <p:spPr>
          <a:xfrm>
            <a:off x="15068845" y="6111310"/>
            <a:ext cx="8266591" cy="795952"/>
          </a:xfrm>
          <a:prstGeom prst="flowChartProcess">
            <a:avLst/>
          </a:prstGeom>
        </p:spPr>
        <p:style>
          <a:lnRef idx="2">
            <a:schemeClr val="accent1"/>
          </a:lnRef>
          <a:fillRef idx="1">
            <a:schemeClr val="lt1"/>
          </a:fillRef>
          <a:effectRef idx="0">
            <a:schemeClr val="accent1"/>
          </a:effectRef>
          <a:fontRef idx="minor">
            <a:schemeClr val="dk1"/>
          </a:fontRef>
        </p:style>
        <p:txBody>
          <a:bodyPr anchor="ctr"/>
          <a:lstStyle/>
          <a:p>
            <a:pPr hangingPunct="1">
              <a:defRPr/>
            </a:pPr>
            <a:r>
              <a:rPr lang="pt-BR" sz="24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rPr>
              <a:t>COORDENADORIAS REGIONAIS DE SAÚDE</a:t>
            </a:r>
          </a:p>
        </p:txBody>
      </p:sp>
      <p:sp>
        <p:nvSpPr>
          <p:cNvPr id="302" name="Fluxograma: Processo 301"/>
          <p:cNvSpPr/>
          <p:nvPr/>
        </p:nvSpPr>
        <p:spPr>
          <a:xfrm>
            <a:off x="5755512" y="7562895"/>
            <a:ext cx="1833606" cy="5502020"/>
          </a:xfrm>
          <a:prstGeom prst="flowChartProcess">
            <a:avLst/>
          </a:prstGeom>
          <a:ln>
            <a:prstDash val="solid"/>
          </a:ln>
        </p:spPr>
        <p:style>
          <a:lnRef idx="2">
            <a:schemeClr val="accent1"/>
          </a:lnRef>
          <a:fillRef idx="1">
            <a:schemeClr val="lt1"/>
          </a:fillRef>
          <a:effectRef idx="0">
            <a:schemeClr val="accent1"/>
          </a:effectRef>
          <a:fontRef idx="minor">
            <a:schemeClr val="dk1"/>
          </a:fontRef>
        </p:style>
        <p:txBody>
          <a:bodyPr vert="vert270" anchor="ctr"/>
          <a:lstStyle/>
          <a:p>
            <a:pPr hangingPunct="1">
              <a:defRPr/>
            </a:pPr>
            <a:r>
              <a:rPr lang="pt-BR" sz="28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hlinkClick r:id="rId18" action="ppaction://hlinksldjump"/>
              </a:rPr>
              <a:t>DEPARTAMENTO DE AUDITORIA DO SUS</a:t>
            </a:r>
            <a:endParaRPr lang="pt-BR" sz="28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41" name="Fluxograma: Processo 340"/>
          <p:cNvSpPr/>
          <p:nvPr/>
        </p:nvSpPr>
        <p:spPr>
          <a:xfrm>
            <a:off x="8170172" y="6096960"/>
            <a:ext cx="6136597" cy="1083722"/>
          </a:xfrm>
          <a:prstGeom prst="flowChartProcess">
            <a:avLst/>
          </a:prstGeom>
          <a:ln/>
        </p:spPr>
        <p:style>
          <a:lnRef idx="2">
            <a:schemeClr val="accent1"/>
          </a:lnRef>
          <a:fillRef idx="1">
            <a:schemeClr val="lt1"/>
          </a:fillRef>
          <a:effectRef idx="0">
            <a:schemeClr val="accent1"/>
          </a:effectRef>
          <a:fontRef idx="minor">
            <a:schemeClr val="dk1"/>
          </a:fontRef>
        </p:style>
        <p:txBody>
          <a:bodyPr anchor="ctr"/>
          <a:lstStyle/>
          <a:p>
            <a:pPr hangingPunct="1">
              <a:defRPr/>
            </a:pPr>
            <a:r>
              <a:rPr lang="pt-BR" sz="360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hlinkClick r:id="rId19" action="ppaction://hlinksldjump"/>
              </a:rPr>
              <a:t>DIREÇÃO GERAL</a:t>
            </a:r>
            <a:endParaRPr lang="pt-BR" sz="360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23" name="Fluxograma: Processo 222"/>
          <p:cNvSpPr/>
          <p:nvPr/>
        </p:nvSpPr>
        <p:spPr>
          <a:xfrm>
            <a:off x="14518125" y="7562896"/>
            <a:ext cx="2068258" cy="5470354"/>
          </a:xfrm>
          <a:prstGeom prst="flowChartProcess">
            <a:avLst/>
          </a:prstGeom>
          <a:ln>
            <a:prstDash val="solid"/>
          </a:ln>
        </p:spPr>
        <p:style>
          <a:lnRef idx="2">
            <a:schemeClr val="accent1"/>
          </a:lnRef>
          <a:fillRef idx="1">
            <a:schemeClr val="lt1"/>
          </a:fillRef>
          <a:effectRef idx="0">
            <a:schemeClr val="accent1"/>
          </a:effectRef>
          <a:fontRef idx="minor">
            <a:schemeClr val="dk1"/>
          </a:fontRef>
        </p:style>
        <p:txBody>
          <a:bodyPr vert="vert270" anchor="ctr"/>
          <a:lstStyle/>
          <a:p>
            <a:pPr hangingPunct="1">
              <a:defRPr/>
            </a:pPr>
            <a:r>
              <a:rPr lang="pt-BR" sz="28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hlinkClick r:id="rId20" action="ppaction://hlinksldjump"/>
              </a:rPr>
              <a:t>DEPARTAMENTO DE GESTÃO DE TECNOLOGIAS  E INOVAÇÃO</a:t>
            </a:r>
            <a:endParaRPr lang="pt-BR" sz="28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39" name="Fluxograma: Processo 238"/>
          <p:cNvSpPr/>
          <p:nvPr/>
        </p:nvSpPr>
        <p:spPr>
          <a:xfrm>
            <a:off x="14237031" y="1563354"/>
            <a:ext cx="7146387" cy="1063256"/>
          </a:xfrm>
          <a:prstGeom prst="flowChartProcess">
            <a:avLst/>
          </a:prstGeom>
        </p:spPr>
        <p:style>
          <a:lnRef idx="2">
            <a:schemeClr val="accent1"/>
          </a:lnRef>
          <a:fillRef idx="1">
            <a:schemeClr val="lt1"/>
          </a:fillRef>
          <a:effectRef idx="0">
            <a:schemeClr val="accent1"/>
          </a:effectRef>
          <a:fontRef idx="minor">
            <a:schemeClr val="dk1"/>
          </a:fontRef>
        </p:style>
        <p:txBody>
          <a:bodyPr anchor="ctr"/>
          <a:lstStyle/>
          <a:p>
            <a:pPr hangingPunct="1">
              <a:defRPr/>
            </a:pPr>
            <a:r>
              <a:rPr lang="pt-BR" sz="28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rPr>
              <a:t>CHEFIA DE GABINETE</a:t>
            </a:r>
          </a:p>
        </p:txBody>
      </p:sp>
      <p:sp>
        <p:nvSpPr>
          <p:cNvPr id="211" name="Fluxograma: Processo 210"/>
          <p:cNvSpPr/>
          <p:nvPr/>
        </p:nvSpPr>
        <p:spPr>
          <a:xfrm>
            <a:off x="16760126" y="7562896"/>
            <a:ext cx="1891726" cy="5431880"/>
          </a:xfrm>
          <a:prstGeom prst="flowChartProcess">
            <a:avLst/>
          </a:prstGeom>
          <a:solidFill>
            <a:schemeClr val="bg1"/>
          </a:solidFill>
        </p:spPr>
        <p:style>
          <a:lnRef idx="2">
            <a:schemeClr val="accent1"/>
          </a:lnRef>
          <a:fillRef idx="1">
            <a:schemeClr val="lt1"/>
          </a:fillRef>
          <a:effectRef idx="0">
            <a:schemeClr val="accent1"/>
          </a:effectRef>
          <a:fontRef idx="minor">
            <a:schemeClr val="dk1"/>
          </a:fontRef>
        </p:style>
        <p:txBody>
          <a:bodyPr vert="vert270" anchor="ctr"/>
          <a:lstStyle/>
          <a:p>
            <a:pPr hangingPunct="1">
              <a:defRPr/>
            </a:pPr>
            <a:r>
              <a:rPr lang="pt-BR" sz="2800" b="0" dirty="0">
                <a:solidFill>
                  <a:schemeClr val="accent1">
                    <a:lumMod val="50000"/>
                  </a:schemeClr>
                </a:solidFill>
                <a:effectLst>
                  <a:innerShdw blurRad="63500" dist="50800" dir="16200000">
                    <a:prstClr val="black">
                      <a:alpha val="50000"/>
                    </a:prstClr>
                  </a:innerShdw>
                </a:effectLst>
                <a:latin typeface="Open Sans" panose="020B0606030504020204" pitchFamily="34" charset="0"/>
                <a:ea typeface="Open Sans" panose="020B0606030504020204" pitchFamily="34" charset="0"/>
                <a:cs typeface="Open Sans" panose="020B0606030504020204" pitchFamily="34" charset="0"/>
              </a:rPr>
              <a:t>DEPARTAMENTO ESTADUAL DE SANGUE E HEMODERIVADOS</a:t>
            </a:r>
          </a:p>
        </p:txBody>
      </p:sp>
      <p:cxnSp>
        <p:nvCxnSpPr>
          <p:cNvPr id="14" name="Conector reto 13"/>
          <p:cNvCxnSpPr/>
          <p:nvPr/>
        </p:nvCxnSpPr>
        <p:spPr>
          <a:xfrm>
            <a:off x="11225704" y="2240384"/>
            <a:ext cx="12767" cy="3892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to 23"/>
          <p:cNvCxnSpPr/>
          <p:nvPr/>
        </p:nvCxnSpPr>
        <p:spPr>
          <a:xfrm>
            <a:off x="13474172" y="2203996"/>
            <a:ext cx="7628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to 26"/>
          <p:cNvCxnSpPr/>
          <p:nvPr/>
        </p:nvCxnSpPr>
        <p:spPr>
          <a:xfrm>
            <a:off x="8809867" y="2887296"/>
            <a:ext cx="24286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to 28"/>
          <p:cNvCxnSpPr>
            <a:stCxn id="5" idx="3"/>
          </p:cNvCxnSpPr>
          <p:nvPr/>
        </p:nvCxnSpPr>
        <p:spPr>
          <a:xfrm>
            <a:off x="8809867" y="4739330"/>
            <a:ext cx="24286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11238471" y="5105164"/>
            <a:ext cx="28990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ctor reto 34"/>
          <p:cNvCxnSpPr>
            <a:endCxn id="147" idx="1"/>
          </p:cNvCxnSpPr>
          <p:nvPr/>
        </p:nvCxnSpPr>
        <p:spPr>
          <a:xfrm>
            <a:off x="11238471" y="3523506"/>
            <a:ext cx="29760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ector reto 36"/>
          <p:cNvCxnSpPr>
            <a:stCxn id="341" idx="3"/>
          </p:cNvCxnSpPr>
          <p:nvPr/>
        </p:nvCxnSpPr>
        <p:spPr>
          <a:xfrm>
            <a:off x="14306769" y="6638821"/>
            <a:ext cx="7620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ector reto 38"/>
          <p:cNvCxnSpPr>
            <a:stCxn id="341" idx="1"/>
          </p:cNvCxnSpPr>
          <p:nvPr/>
        </p:nvCxnSpPr>
        <p:spPr>
          <a:xfrm flipH="1">
            <a:off x="2824705" y="6638821"/>
            <a:ext cx="53454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a:off x="2824705" y="6638821"/>
            <a:ext cx="0" cy="924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4966256" y="6638821"/>
            <a:ext cx="0" cy="924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a:off x="7038207" y="6638821"/>
            <a:ext cx="0" cy="924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a:off x="9081654" y="7178146"/>
            <a:ext cx="0" cy="384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ector reto 50"/>
          <p:cNvCxnSpPr>
            <a:stCxn id="341" idx="2"/>
            <a:endCxn id="812" idx="0"/>
          </p:cNvCxnSpPr>
          <p:nvPr/>
        </p:nvCxnSpPr>
        <p:spPr>
          <a:xfrm>
            <a:off x="11238471" y="7180682"/>
            <a:ext cx="0" cy="382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a:off x="13355575" y="7178146"/>
            <a:ext cx="0" cy="384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14306769" y="7100858"/>
            <a:ext cx="79164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ector reto 58"/>
          <p:cNvCxnSpPr>
            <a:endCxn id="771" idx="0"/>
          </p:cNvCxnSpPr>
          <p:nvPr/>
        </p:nvCxnSpPr>
        <p:spPr>
          <a:xfrm>
            <a:off x="22146250" y="7178145"/>
            <a:ext cx="1" cy="384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ector reto 60"/>
          <p:cNvCxnSpPr/>
          <p:nvPr/>
        </p:nvCxnSpPr>
        <p:spPr>
          <a:xfrm>
            <a:off x="19927152" y="7175703"/>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Conector reto 63"/>
          <p:cNvCxnSpPr/>
          <p:nvPr/>
        </p:nvCxnSpPr>
        <p:spPr>
          <a:xfrm>
            <a:off x="20041465" y="7178145"/>
            <a:ext cx="0" cy="384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Conector reto 65"/>
          <p:cNvCxnSpPr>
            <a:endCxn id="211" idx="0"/>
          </p:cNvCxnSpPr>
          <p:nvPr/>
        </p:nvCxnSpPr>
        <p:spPr>
          <a:xfrm>
            <a:off x="17698047" y="7100858"/>
            <a:ext cx="7942" cy="462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Conector reto 67"/>
          <p:cNvCxnSpPr/>
          <p:nvPr/>
        </p:nvCxnSpPr>
        <p:spPr>
          <a:xfrm>
            <a:off x="15660502" y="7175704"/>
            <a:ext cx="43261" cy="38719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094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4" name="Retângulo 3"/>
          <p:cNvSpPr/>
          <p:nvPr/>
        </p:nvSpPr>
        <p:spPr>
          <a:xfrm>
            <a:off x="2883878" y="1031857"/>
            <a:ext cx="18657276" cy="923330"/>
          </a:xfrm>
          <a:prstGeom prst="rect">
            <a:avLst/>
          </a:prstGeom>
        </p:spPr>
        <p:txBody>
          <a:bodyPr wrap="square">
            <a:spAutoFit/>
          </a:bodyPr>
          <a:lstStyle/>
          <a:p>
            <a:pPr>
              <a:lnSpc>
                <a:spcPct val="90000"/>
              </a:lnSpc>
            </a:pPr>
            <a:r>
              <a:rPr lang="pt-BR" sz="6000" spc="-1" dirty="0">
                <a:solidFill>
                  <a:srgbClr val="00B050"/>
                </a:solidFill>
                <a:latin typeface="GothamHTF-Black"/>
                <a:cs typeface="GothamHTF-Black"/>
              </a:rPr>
              <a:t>REPASSE MENSAL - PROGRAMA MUNICIPAL</a:t>
            </a:r>
          </a:p>
        </p:txBody>
      </p:sp>
      <p:graphicFrame>
        <p:nvGraphicFramePr>
          <p:cNvPr id="3" name="Tabela 2"/>
          <p:cNvGraphicFramePr>
            <a:graphicFrameLocks noGrp="1"/>
          </p:cNvGraphicFramePr>
          <p:nvPr>
            <p:extLst>
              <p:ext uri="{D42A27DB-BD31-4B8C-83A1-F6EECF244321}">
                <p14:modId xmlns:p14="http://schemas.microsoft.com/office/powerpoint/2010/main" val="3870332765"/>
              </p:ext>
            </p:extLst>
          </p:nvPr>
        </p:nvGraphicFramePr>
        <p:xfrm>
          <a:off x="3048001" y="2555801"/>
          <a:ext cx="18623280" cy="9666679"/>
        </p:xfrm>
        <a:graphic>
          <a:graphicData uri="http://schemas.openxmlformats.org/drawingml/2006/table">
            <a:tbl>
              <a:tblPr>
                <a:tableStyleId>{5940675A-B579-460E-94D1-54222C63F5DA}</a:tableStyleId>
              </a:tblPr>
              <a:tblGrid>
                <a:gridCol w="14350773">
                  <a:extLst>
                    <a:ext uri="{9D8B030D-6E8A-4147-A177-3AD203B41FA5}">
                      <a16:colId xmlns:a16="http://schemas.microsoft.com/office/drawing/2014/main" val="604222772"/>
                    </a:ext>
                  </a:extLst>
                </a:gridCol>
                <a:gridCol w="4272507">
                  <a:extLst>
                    <a:ext uri="{9D8B030D-6E8A-4147-A177-3AD203B41FA5}">
                      <a16:colId xmlns:a16="http://schemas.microsoft.com/office/drawing/2014/main" val="2517648422"/>
                    </a:ext>
                  </a:extLst>
                </a:gridCol>
              </a:tblGrid>
              <a:tr h="767007">
                <a:tc>
                  <a:txBody>
                    <a:bodyPr/>
                    <a:lstStyle/>
                    <a:p>
                      <a:pPr algn="ctr" fontAlgn="ctr"/>
                      <a:r>
                        <a:rPr lang="pt-BR" sz="4400" b="1" u="none" strike="noStrike" dirty="0">
                          <a:solidFill>
                            <a:schemeClr val="accent1">
                              <a:lumMod val="50000"/>
                            </a:schemeClr>
                          </a:solidFill>
                          <a:effectLst/>
                          <a:latin typeface="Gotham HTF Black"/>
                        </a:rPr>
                        <a:t>PROGRAMA MUNICIPAL</a:t>
                      </a:r>
                      <a:endParaRPr lang="pt-BR" sz="4400" b="1" i="0" u="none" strike="noStrike" dirty="0">
                        <a:solidFill>
                          <a:schemeClr val="accent1">
                            <a:lumMod val="50000"/>
                          </a:schemeClr>
                        </a:solidFill>
                        <a:effectLst/>
                        <a:latin typeface="Gotham HTF Black"/>
                      </a:endParaRPr>
                    </a:p>
                  </a:txBody>
                  <a:tcPr marL="9525" marR="9525" marT="9525" marB="0" anchor="ctr">
                    <a:solidFill>
                      <a:schemeClr val="tx2">
                        <a:lumMod val="40000"/>
                        <a:lumOff val="60000"/>
                      </a:schemeClr>
                    </a:solidFill>
                  </a:tcPr>
                </a:tc>
                <a:tc>
                  <a:txBody>
                    <a:bodyPr/>
                    <a:lstStyle/>
                    <a:p>
                      <a:pPr algn="ctr" fontAlgn="ctr"/>
                      <a:r>
                        <a:rPr lang="pt-BR" sz="4400" b="1" u="none" strike="noStrike" dirty="0">
                          <a:solidFill>
                            <a:schemeClr val="accent1">
                              <a:lumMod val="50000"/>
                            </a:schemeClr>
                          </a:solidFill>
                          <a:effectLst/>
                          <a:latin typeface="Gotham HTF Black"/>
                        </a:rPr>
                        <a:t>VALOR MÊS</a:t>
                      </a:r>
                      <a:endParaRPr lang="pt-BR" sz="4400" b="1" i="0" u="none" strike="noStrike" dirty="0">
                        <a:solidFill>
                          <a:schemeClr val="accent1">
                            <a:lumMod val="50000"/>
                          </a:schemeClr>
                        </a:solidFill>
                        <a:effectLst/>
                        <a:latin typeface="Gotham HTF Black"/>
                      </a:endParaRPr>
                    </a:p>
                  </a:txBody>
                  <a:tcPr marL="9525" marR="9525" marT="9525" marB="0" anchor="ctr">
                    <a:solidFill>
                      <a:schemeClr val="tx2">
                        <a:lumMod val="40000"/>
                        <a:lumOff val="60000"/>
                      </a:schemeClr>
                    </a:solidFill>
                  </a:tcPr>
                </a:tc>
                <a:extLst>
                  <a:ext uri="{0D108BD9-81ED-4DB2-BD59-A6C34878D82A}">
                    <a16:rowId xmlns:a16="http://schemas.microsoft.com/office/drawing/2014/main" val="2470135613"/>
                  </a:ext>
                </a:extLst>
              </a:tr>
              <a:tr h="751354">
                <a:tc>
                  <a:txBody>
                    <a:bodyPr/>
                    <a:lstStyle/>
                    <a:p>
                      <a:pPr algn="l" fontAlgn="ctr"/>
                      <a:r>
                        <a:rPr lang="pt-BR" sz="4000" u="none" strike="noStrike" dirty="0">
                          <a:solidFill>
                            <a:schemeClr val="accent1">
                              <a:lumMod val="75000"/>
                            </a:schemeClr>
                          </a:solidFill>
                          <a:effectLst/>
                          <a:latin typeface="Gotham HTF Black"/>
                        </a:rPr>
                        <a:t>SAÚDE PRISIONAL</a:t>
                      </a:r>
                      <a:endParaRPr lang="pt-BR" sz="4000" b="0" i="0" u="none" strike="noStrike" dirty="0">
                        <a:solidFill>
                          <a:schemeClr val="accent1">
                            <a:lumMod val="75000"/>
                          </a:schemeClr>
                        </a:solidFill>
                        <a:effectLst/>
                        <a:latin typeface="Gotham HTF Black"/>
                      </a:endParaRPr>
                    </a:p>
                  </a:txBody>
                  <a:tcPr marL="9525" marR="9525" marT="9525" marB="0" anchor="ctr">
                    <a:solidFill>
                      <a:schemeClr val="bg1"/>
                    </a:solidFill>
                  </a:tcPr>
                </a:tc>
                <a:tc>
                  <a:txBody>
                    <a:bodyPr/>
                    <a:lstStyle/>
                    <a:p>
                      <a:pPr algn="r" fontAlgn="ctr"/>
                      <a:r>
                        <a:rPr lang="pt-BR" sz="4000" u="none" strike="noStrike" dirty="0">
                          <a:solidFill>
                            <a:schemeClr val="accent1">
                              <a:lumMod val="75000"/>
                            </a:schemeClr>
                          </a:solidFill>
                          <a:effectLst/>
                          <a:latin typeface="Gotham HTF Black"/>
                        </a:rPr>
                        <a:t>430.000,00</a:t>
                      </a:r>
                      <a:endParaRPr lang="pt-BR" sz="4000" b="0" i="0" u="none" strike="noStrike" dirty="0">
                        <a:solidFill>
                          <a:schemeClr val="accent1">
                            <a:lumMod val="75000"/>
                          </a:schemeClr>
                        </a:solidFill>
                        <a:effectLst/>
                        <a:latin typeface="Gotham HTF Black"/>
                      </a:endParaRPr>
                    </a:p>
                  </a:txBody>
                  <a:tcPr marL="9525" marR="9525" marT="9525" marB="0" anchor="ctr">
                    <a:solidFill>
                      <a:schemeClr val="bg1"/>
                    </a:solidFill>
                  </a:tcPr>
                </a:tc>
                <a:extLst>
                  <a:ext uri="{0D108BD9-81ED-4DB2-BD59-A6C34878D82A}">
                    <a16:rowId xmlns:a16="http://schemas.microsoft.com/office/drawing/2014/main" val="934889625"/>
                  </a:ext>
                </a:extLst>
              </a:tr>
              <a:tr h="751354">
                <a:tc>
                  <a:txBody>
                    <a:bodyPr/>
                    <a:lstStyle/>
                    <a:p>
                      <a:pPr algn="l" fontAlgn="ctr"/>
                      <a:r>
                        <a:rPr lang="pt-BR" sz="4000" u="none" strike="noStrike" dirty="0">
                          <a:solidFill>
                            <a:schemeClr val="accent1">
                              <a:lumMod val="75000"/>
                            </a:schemeClr>
                          </a:solidFill>
                          <a:effectLst/>
                          <a:latin typeface="Gotham HTF Black"/>
                        </a:rPr>
                        <a:t>SAMU - URGÊNCIA E EMERGÊNCIA</a:t>
                      </a:r>
                      <a:endParaRPr lang="pt-BR" sz="4000" b="0" i="0" u="none" strike="noStrike" dirty="0">
                        <a:solidFill>
                          <a:schemeClr val="accent1">
                            <a:lumMod val="75000"/>
                          </a:schemeClr>
                        </a:solidFill>
                        <a:effectLst/>
                        <a:latin typeface="Gotham HTF Black"/>
                      </a:endParaRPr>
                    </a:p>
                  </a:txBody>
                  <a:tcPr marL="9525" marR="9525" marT="9525" marB="0" anchor="ctr">
                    <a:solidFill>
                      <a:schemeClr val="bg1"/>
                    </a:solidFill>
                  </a:tcPr>
                </a:tc>
                <a:tc>
                  <a:txBody>
                    <a:bodyPr/>
                    <a:lstStyle/>
                    <a:p>
                      <a:pPr algn="r" fontAlgn="ctr"/>
                      <a:r>
                        <a:rPr lang="pt-BR" sz="4000" u="none" strike="noStrike" dirty="0">
                          <a:solidFill>
                            <a:schemeClr val="accent1">
                              <a:lumMod val="75000"/>
                            </a:schemeClr>
                          </a:solidFill>
                          <a:effectLst/>
                          <a:latin typeface="Gotham HTF Black"/>
                        </a:rPr>
                        <a:t>5.200.000,00</a:t>
                      </a:r>
                      <a:endParaRPr lang="pt-BR" sz="4000" b="0" i="0" u="none" strike="noStrike" dirty="0">
                        <a:solidFill>
                          <a:schemeClr val="accent1">
                            <a:lumMod val="75000"/>
                          </a:schemeClr>
                        </a:solidFill>
                        <a:effectLst/>
                        <a:latin typeface="Gotham HTF Black"/>
                      </a:endParaRPr>
                    </a:p>
                  </a:txBody>
                  <a:tcPr marL="9525" marR="9525" marT="9525" marB="0" anchor="ctr">
                    <a:solidFill>
                      <a:schemeClr val="bg1"/>
                    </a:solidFill>
                  </a:tcPr>
                </a:tc>
                <a:extLst>
                  <a:ext uri="{0D108BD9-81ED-4DB2-BD59-A6C34878D82A}">
                    <a16:rowId xmlns:a16="http://schemas.microsoft.com/office/drawing/2014/main" val="1285159387"/>
                  </a:ext>
                </a:extLst>
              </a:tr>
              <a:tr h="751354">
                <a:tc>
                  <a:txBody>
                    <a:bodyPr/>
                    <a:lstStyle/>
                    <a:p>
                      <a:pPr algn="l" fontAlgn="ctr"/>
                      <a:r>
                        <a:rPr lang="pt-BR" sz="4000" u="none" strike="noStrike" dirty="0">
                          <a:solidFill>
                            <a:schemeClr val="accent1">
                              <a:lumMod val="75000"/>
                            </a:schemeClr>
                          </a:solidFill>
                          <a:effectLst/>
                          <a:latin typeface="Gotham HTF Black"/>
                        </a:rPr>
                        <a:t>VIGIL. SAUDE TRABALHADOR</a:t>
                      </a:r>
                      <a:endParaRPr lang="pt-BR" sz="4000" b="0" i="0" u="none" strike="noStrike" dirty="0">
                        <a:solidFill>
                          <a:schemeClr val="accent1">
                            <a:lumMod val="75000"/>
                          </a:schemeClr>
                        </a:solidFill>
                        <a:effectLst/>
                        <a:latin typeface="Gotham HTF Black"/>
                      </a:endParaRPr>
                    </a:p>
                  </a:txBody>
                  <a:tcPr marL="9525" marR="9525" marT="9525" marB="0" anchor="ctr">
                    <a:solidFill>
                      <a:schemeClr val="bg1"/>
                    </a:solidFill>
                  </a:tcPr>
                </a:tc>
                <a:tc>
                  <a:txBody>
                    <a:bodyPr/>
                    <a:lstStyle/>
                    <a:p>
                      <a:pPr algn="r" fontAlgn="ctr"/>
                      <a:r>
                        <a:rPr lang="pt-BR" sz="4000" u="none" strike="noStrike" dirty="0">
                          <a:solidFill>
                            <a:schemeClr val="accent1">
                              <a:lumMod val="75000"/>
                            </a:schemeClr>
                          </a:solidFill>
                          <a:effectLst/>
                          <a:latin typeface="Gotham HTF Black"/>
                        </a:rPr>
                        <a:t>470.000,00</a:t>
                      </a:r>
                      <a:endParaRPr lang="pt-BR" sz="4000" b="0" i="0" u="none" strike="noStrike" dirty="0">
                        <a:solidFill>
                          <a:schemeClr val="accent1">
                            <a:lumMod val="75000"/>
                          </a:schemeClr>
                        </a:solidFill>
                        <a:effectLst/>
                        <a:latin typeface="Gotham HTF Black"/>
                      </a:endParaRPr>
                    </a:p>
                  </a:txBody>
                  <a:tcPr marL="9525" marR="9525" marT="9525" marB="0" anchor="ctr">
                    <a:solidFill>
                      <a:schemeClr val="bg1"/>
                    </a:solidFill>
                  </a:tcPr>
                </a:tc>
                <a:extLst>
                  <a:ext uri="{0D108BD9-81ED-4DB2-BD59-A6C34878D82A}">
                    <a16:rowId xmlns:a16="http://schemas.microsoft.com/office/drawing/2014/main" val="3595640227"/>
                  </a:ext>
                </a:extLst>
              </a:tr>
              <a:tr h="751354">
                <a:tc>
                  <a:txBody>
                    <a:bodyPr/>
                    <a:lstStyle/>
                    <a:p>
                      <a:pPr algn="l" fontAlgn="ctr"/>
                      <a:r>
                        <a:rPr lang="pt-BR" sz="4000" u="none" strike="noStrike" dirty="0">
                          <a:solidFill>
                            <a:schemeClr val="accent1">
                              <a:lumMod val="75000"/>
                            </a:schemeClr>
                          </a:solidFill>
                          <a:effectLst/>
                          <a:latin typeface="Gotham HTF Black"/>
                        </a:rPr>
                        <a:t>ASSISTÊNCIA FARMACEUTICA</a:t>
                      </a:r>
                      <a:endParaRPr lang="pt-BR" sz="4000" b="0" i="0" u="none" strike="noStrike" dirty="0">
                        <a:solidFill>
                          <a:schemeClr val="accent1">
                            <a:lumMod val="75000"/>
                          </a:schemeClr>
                        </a:solidFill>
                        <a:effectLst/>
                        <a:latin typeface="Gotham HTF Black"/>
                      </a:endParaRPr>
                    </a:p>
                  </a:txBody>
                  <a:tcPr marL="9525" marR="9525" marT="9525" marB="0" anchor="ctr">
                    <a:solidFill>
                      <a:schemeClr val="bg1"/>
                    </a:solidFill>
                  </a:tcPr>
                </a:tc>
                <a:tc>
                  <a:txBody>
                    <a:bodyPr/>
                    <a:lstStyle/>
                    <a:p>
                      <a:pPr algn="r" fontAlgn="ctr"/>
                      <a:r>
                        <a:rPr lang="pt-BR" sz="4000" u="none" strike="noStrike" dirty="0">
                          <a:solidFill>
                            <a:schemeClr val="accent1">
                              <a:lumMod val="75000"/>
                            </a:schemeClr>
                          </a:solidFill>
                          <a:effectLst/>
                          <a:latin typeface="Gotham HTF Black"/>
                        </a:rPr>
                        <a:t>2.280.000,00</a:t>
                      </a:r>
                      <a:endParaRPr lang="pt-BR" sz="4000" b="0" i="0" u="none" strike="noStrike" dirty="0">
                        <a:solidFill>
                          <a:schemeClr val="accent1">
                            <a:lumMod val="75000"/>
                          </a:schemeClr>
                        </a:solidFill>
                        <a:effectLst/>
                        <a:latin typeface="Gotham HTF Black"/>
                      </a:endParaRPr>
                    </a:p>
                  </a:txBody>
                  <a:tcPr marL="9525" marR="9525" marT="9525" marB="0" anchor="ctr">
                    <a:solidFill>
                      <a:schemeClr val="bg1"/>
                    </a:solidFill>
                  </a:tcPr>
                </a:tc>
                <a:extLst>
                  <a:ext uri="{0D108BD9-81ED-4DB2-BD59-A6C34878D82A}">
                    <a16:rowId xmlns:a16="http://schemas.microsoft.com/office/drawing/2014/main" val="2310851826"/>
                  </a:ext>
                </a:extLst>
              </a:tr>
              <a:tr h="751354">
                <a:tc>
                  <a:txBody>
                    <a:bodyPr/>
                    <a:lstStyle/>
                    <a:p>
                      <a:pPr algn="l" fontAlgn="ctr"/>
                      <a:r>
                        <a:rPr lang="pt-BR" sz="4000" u="none" strike="noStrike" dirty="0">
                          <a:solidFill>
                            <a:schemeClr val="accent1">
                              <a:lumMod val="75000"/>
                            </a:schemeClr>
                          </a:solidFill>
                          <a:effectLst/>
                          <a:latin typeface="Gotham HTF Black"/>
                        </a:rPr>
                        <a:t>PIM-COFINANC E QUALIFIC</a:t>
                      </a:r>
                      <a:endParaRPr lang="pt-BR" sz="4000" b="0" i="0" u="none" strike="noStrike" dirty="0">
                        <a:solidFill>
                          <a:schemeClr val="accent1">
                            <a:lumMod val="75000"/>
                          </a:schemeClr>
                        </a:solidFill>
                        <a:effectLst/>
                        <a:latin typeface="Gotham HTF Black"/>
                      </a:endParaRPr>
                    </a:p>
                  </a:txBody>
                  <a:tcPr marL="9525" marR="9525" marT="9525" marB="0" anchor="ctr">
                    <a:solidFill>
                      <a:schemeClr val="bg1"/>
                    </a:solidFill>
                  </a:tcPr>
                </a:tc>
                <a:tc>
                  <a:txBody>
                    <a:bodyPr/>
                    <a:lstStyle/>
                    <a:p>
                      <a:pPr algn="r" fontAlgn="ctr"/>
                      <a:r>
                        <a:rPr lang="pt-BR" sz="4000" u="none" strike="noStrike" dirty="0">
                          <a:solidFill>
                            <a:schemeClr val="accent1">
                              <a:lumMod val="75000"/>
                            </a:schemeClr>
                          </a:solidFill>
                          <a:effectLst/>
                          <a:latin typeface="Gotham HTF Black"/>
                        </a:rPr>
                        <a:t>1.200.000,00</a:t>
                      </a:r>
                      <a:endParaRPr lang="pt-BR" sz="4000" b="0" i="0" u="none" strike="noStrike" dirty="0">
                        <a:solidFill>
                          <a:schemeClr val="accent1">
                            <a:lumMod val="75000"/>
                          </a:schemeClr>
                        </a:solidFill>
                        <a:effectLst/>
                        <a:latin typeface="Gotham HTF Black"/>
                      </a:endParaRPr>
                    </a:p>
                  </a:txBody>
                  <a:tcPr marL="9525" marR="9525" marT="9525" marB="0" anchor="ctr">
                    <a:solidFill>
                      <a:schemeClr val="bg1"/>
                    </a:solidFill>
                  </a:tcPr>
                </a:tc>
                <a:extLst>
                  <a:ext uri="{0D108BD9-81ED-4DB2-BD59-A6C34878D82A}">
                    <a16:rowId xmlns:a16="http://schemas.microsoft.com/office/drawing/2014/main" val="722846786"/>
                  </a:ext>
                </a:extLst>
              </a:tr>
              <a:tr h="751354">
                <a:tc>
                  <a:txBody>
                    <a:bodyPr/>
                    <a:lstStyle/>
                    <a:p>
                      <a:pPr algn="l" fontAlgn="ctr"/>
                      <a:r>
                        <a:rPr lang="pt-BR" sz="4000" u="none" strike="noStrike" dirty="0">
                          <a:solidFill>
                            <a:schemeClr val="accent1">
                              <a:lumMod val="75000"/>
                            </a:schemeClr>
                          </a:solidFill>
                          <a:effectLst/>
                          <a:latin typeface="Gotham HTF Black"/>
                        </a:rPr>
                        <a:t>ESF - EQUIPE SAÚDE DA FAMÍLIA</a:t>
                      </a:r>
                      <a:endParaRPr lang="pt-BR" sz="4000" b="0" i="0" u="none" strike="noStrike" dirty="0">
                        <a:solidFill>
                          <a:schemeClr val="accent1">
                            <a:lumMod val="75000"/>
                          </a:schemeClr>
                        </a:solidFill>
                        <a:effectLst/>
                        <a:latin typeface="Gotham HTF Black"/>
                      </a:endParaRPr>
                    </a:p>
                  </a:txBody>
                  <a:tcPr marL="9525" marR="9525" marT="9525" marB="0" anchor="ctr">
                    <a:solidFill>
                      <a:schemeClr val="bg1"/>
                    </a:solidFill>
                  </a:tcPr>
                </a:tc>
                <a:tc>
                  <a:txBody>
                    <a:bodyPr/>
                    <a:lstStyle/>
                    <a:p>
                      <a:pPr algn="r" fontAlgn="ctr"/>
                      <a:r>
                        <a:rPr lang="pt-BR" sz="4000" u="none" strike="noStrike" dirty="0">
                          <a:solidFill>
                            <a:schemeClr val="accent1">
                              <a:lumMod val="75000"/>
                            </a:schemeClr>
                          </a:solidFill>
                          <a:effectLst/>
                          <a:latin typeface="Gotham HTF Black"/>
                        </a:rPr>
                        <a:t>10.200.000,00</a:t>
                      </a:r>
                      <a:endParaRPr lang="pt-BR" sz="4000" b="0" i="0" u="none" strike="noStrike" dirty="0">
                        <a:solidFill>
                          <a:schemeClr val="accent1">
                            <a:lumMod val="75000"/>
                          </a:schemeClr>
                        </a:solidFill>
                        <a:effectLst/>
                        <a:latin typeface="Gotham HTF Black"/>
                      </a:endParaRPr>
                    </a:p>
                  </a:txBody>
                  <a:tcPr marL="9525" marR="9525" marT="9525" marB="0" anchor="ctr">
                    <a:solidFill>
                      <a:schemeClr val="bg1"/>
                    </a:solidFill>
                  </a:tcPr>
                </a:tc>
                <a:extLst>
                  <a:ext uri="{0D108BD9-81ED-4DB2-BD59-A6C34878D82A}">
                    <a16:rowId xmlns:a16="http://schemas.microsoft.com/office/drawing/2014/main" val="1439986771"/>
                  </a:ext>
                </a:extLst>
              </a:tr>
              <a:tr h="751354">
                <a:tc>
                  <a:txBody>
                    <a:bodyPr/>
                    <a:lstStyle/>
                    <a:p>
                      <a:pPr algn="l" fontAlgn="ctr"/>
                      <a:r>
                        <a:rPr lang="pt-BR" sz="4000" u="none" strike="noStrike" dirty="0">
                          <a:solidFill>
                            <a:schemeClr val="accent1">
                              <a:lumMod val="75000"/>
                            </a:schemeClr>
                          </a:solidFill>
                          <a:effectLst/>
                          <a:latin typeface="Gotham HTF Black"/>
                        </a:rPr>
                        <a:t>REDE ATENCAO PSICOSSOCIAL</a:t>
                      </a:r>
                      <a:endParaRPr lang="pt-BR" sz="4000" b="0" i="0" u="none" strike="noStrike" dirty="0">
                        <a:solidFill>
                          <a:schemeClr val="accent1">
                            <a:lumMod val="75000"/>
                          </a:schemeClr>
                        </a:solidFill>
                        <a:effectLst/>
                        <a:latin typeface="Gotham HTF Black"/>
                      </a:endParaRPr>
                    </a:p>
                  </a:txBody>
                  <a:tcPr marL="9525" marR="9525" marT="9525" marB="0" anchor="ctr">
                    <a:solidFill>
                      <a:schemeClr val="bg1"/>
                    </a:solidFill>
                  </a:tcPr>
                </a:tc>
                <a:tc>
                  <a:txBody>
                    <a:bodyPr/>
                    <a:lstStyle/>
                    <a:p>
                      <a:pPr algn="r" fontAlgn="ctr"/>
                      <a:r>
                        <a:rPr lang="pt-BR" sz="4000" u="none" strike="noStrike" dirty="0">
                          <a:solidFill>
                            <a:schemeClr val="accent1">
                              <a:lumMod val="75000"/>
                            </a:schemeClr>
                          </a:solidFill>
                          <a:effectLst/>
                          <a:latin typeface="Gotham HTF Black"/>
                        </a:rPr>
                        <a:t>3.500.000,00</a:t>
                      </a:r>
                      <a:endParaRPr lang="pt-BR" sz="4000" b="0" i="0" u="none" strike="noStrike" dirty="0">
                        <a:solidFill>
                          <a:schemeClr val="accent1">
                            <a:lumMod val="75000"/>
                          </a:schemeClr>
                        </a:solidFill>
                        <a:effectLst/>
                        <a:latin typeface="Gotham HTF Black"/>
                      </a:endParaRPr>
                    </a:p>
                  </a:txBody>
                  <a:tcPr marL="9525" marR="9525" marT="9525" marB="0" anchor="ctr">
                    <a:solidFill>
                      <a:schemeClr val="bg1"/>
                    </a:solidFill>
                  </a:tcPr>
                </a:tc>
                <a:extLst>
                  <a:ext uri="{0D108BD9-81ED-4DB2-BD59-A6C34878D82A}">
                    <a16:rowId xmlns:a16="http://schemas.microsoft.com/office/drawing/2014/main" val="2416249413"/>
                  </a:ext>
                </a:extLst>
              </a:tr>
              <a:tr h="751354">
                <a:tc>
                  <a:txBody>
                    <a:bodyPr/>
                    <a:lstStyle/>
                    <a:p>
                      <a:pPr algn="l" fontAlgn="ctr"/>
                      <a:r>
                        <a:rPr lang="pt-BR" sz="4000" u="none" strike="noStrike">
                          <a:solidFill>
                            <a:schemeClr val="accent1">
                              <a:lumMod val="75000"/>
                            </a:schemeClr>
                          </a:solidFill>
                          <a:effectLst/>
                          <a:latin typeface="Gotham HTF Black"/>
                        </a:rPr>
                        <a:t>CENTROS ESPECIALIDADES</a:t>
                      </a:r>
                      <a:endParaRPr lang="pt-BR" sz="4000" b="0" i="0" u="none" strike="noStrike">
                        <a:solidFill>
                          <a:schemeClr val="accent1">
                            <a:lumMod val="75000"/>
                          </a:schemeClr>
                        </a:solidFill>
                        <a:effectLst/>
                        <a:latin typeface="Gotham HTF Black"/>
                      </a:endParaRPr>
                    </a:p>
                  </a:txBody>
                  <a:tcPr marL="9525" marR="9525" marT="9525" marB="0" anchor="ctr">
                    <a:solidFill>
                      <a:schemeClr val="bg1"/>
                    </a:solidFill>
                  </a:tcPr>
                </a:tc>
                <a:tc>
                  <a:txBody>
                    <a:bodyPr/>
                    <a:lstStyle/>
                    <a:p>
                      <a:pPr algn="r" fontAlgn="ctr"/>
                      <a:r>
                        <a:rPr lang="pt-BR" sz="4000" u="none" strike="noStrike" dirty="0">
                          <a:solidFill>
                            <a:schemeClr val="accent1">
                              <a:lumMod val="75000"/>
                            </a:schemeClr>
                          </a:solidFill>
                          <a:effectLst/>
                          <a:latin typeface="Gotham HTF Black"/>
                        </a:rPr>
                        <a:t>150.000,00</a:t>
                      </a:r>
                      <a:endParaRPr lang="pt-BR" sz="4000" b="0" i="0" u="none" strike="noStrike" dirty="0">
                        <a:solidFill>
                          <a:schemeClr val="accent1">
                            <a:lumMod val="75000"/>
                          </a:schemeClr>
                        </a:solidFill>
                        <a:effectLst/>
                        <a:latin typeface="Gotham HTF Black"/>
                      </a:endParaRPr>
                    </a:p>
                  </a:txBody>
                  <a:tcPr marL="9525" marR="9525" marT="9525" marB="0" anchor="ctr">
                    <a:solidFill>
                      <a:schemeClr val="bg1"/>
                    </a:solidFill>
                  </a:tcPr>
                </a:tc>
                <a:extLst>
                  <a:ext uri="{0D108BD9-81ED-4DB2-BD59-A6C34878D82A}">
                    <a16:rowId xmlns:a16="http://schemas.microsoft.com/office/drawing/2014/main" val="1030600780"/>
                  </a:ext>
                </a:extLst>
              </a:tr>
              <a:tr h="751354">
                <a:tc>
                  <a:txBody>
                    <a:bodyPr/>
                    <a:lstStyle/>
                    <a:p>
                      <a:pPr algn="l" fontAlgn="ctr"/>
                      <a:r>
                        <a:rPr lang="pt-BR" sz="4000" u="none" strike="noStrike" dirty="0">
                          <a:solidFill>
                            <a:schemeClr val="accent1">
                              <a:lumMod val="75000"/>
                            </a:schemeClr>
                          </a:solidFill>
                          <a:effectLst/>
                          <a:latin typeface="Gotham HTF Black"/>
                        </a:rPr>
                        <a:t>ATENÇÃO À PESSOA COM DEFICIÊNCIA - FRALDAS</a:t>
                      </a:r>
                      <a:endParaRPr lang="pt-BR" sz="4000" b="0" i="0" u="none" strike="noStrike" dirty="0">
                        <a:solidFill>
                          <a:schemeClr val="accent1">
                            <a:lumMod val="75000"/>
                          </a:schemeClr>
                        </a:solidFill>
                        <a:effectLst/>
                        <a:latin typeface="Gotham HTF Black"/>
                      </a:endParaRPr>
                    </a:p>
                  </a:txBody>
                  <a:tcPr marL="9525" marR="9525" marT="9525" marB="0" anchor="ctr">
                    <a:solidFill>
                      <a:schemeClr val="bg1"/>
                    </a:solidFill>
                  </a:tcPr>
                </a:tc>
                <a:tc>
                  <a:txBody>
                    <a:bodyPr/>
                    <a:lstStyle/>
                    <a:p>
                      <a:pPr algn="r" fontAlgn="ctr"/>
                      <a:r>
                        <a:rPr lang="pt-BR" sz="4000" u="none" strike="noStrike" dirty="0">
                          <a:solidFill>
                            <a:schemeClr val="accent1">
                              <a:lumMod val="75000"/>
                            </a:schemeClr>
                          </a:solidFill>
                          <a:effectLst/>
                          <a:latin typeface="Gotham HTF Black"/>
                        </a:rPr>
                        <a:t>2.000.000,00</a:t>
                      </a:r>
                      <a:endParaRPr lang="pt-BR" sz="4000" b="0" i="0" u="none" strike="noStrike" dirty="0">
                        <a:solidFill>
                          <a:schemeClr val="accent1">
                            <a:lumMod val="75000"/>
                          </a:schemeClr>
                        </a:solidFill>
                        <a:effectLst/>
                        <a:latin typeface="Gotham HTF Black"/>
                      </a:endParaRPr>
                    </a:p>
                  </a:txBody>
                  <a:tcPr marL="9525" marR="9525" marT="9525" marB="0" anchor="ctr">
                    <a:solidFill>
                      <a:schemeClr val="bg1"/>
                    </a:solidFill>
                  </a:tcPr>
                </a:tc>
                <a:extLst>
                  <a:ext uri="{0D108BD9-81ED-4DB2-BD59-A6C34878D82A}">
                    <a16:rowId xmlns:a16="http://schemas.microsoft.com/office/drawing/2014/main" val="532903170"/>
                  </a:ext>
                </a:extLst>
              </a:tr>
              <a:tr h="751354">
                <a:tc>
                  <a:txBody>
                    <a:bodyPr/>
                    <a:lstStyle/>
                    <a:p>
                      <a:pPr algn="l" fontAlgn="ctr"/>
                      <a:r>
                        <a:rPr lang="pt-BR" sz="4000" u="none" strike="noStrike" dirty="0">
                          <a:solidFill>
                            <a:schemeClr val="accent1">
                              <a:lumMod val="75000"/>
                            </a:schemeClr>
                          </a:solidFill>
                          <a:effectLst/>
                          <a:latin typeface="Gotham HTF Black"/>
                        </a:rPr>
                        <a:t>UPA - UNIDADE PRONTO ATENDIMENTO</a:t>
                      </a:r>
                      <a:endParaRPr lang="pt-BR" sz="4000" b="0" i="0" u="none" strike="noStrike" dirty="0">
                        <a:solidFill>
                          <a:schemeClr val="accent1">
                            <a:lumMod val="75000"/>
                          </a:schemeClr>
                        </a:solidFill>
                        <a:effectLst/>
                        <a:latin typeface="Gotham HTF Black"/>
                      </a:endParaRPr>
                    </a:p>
                  </a:txBody>
                  <a:tcPr marL="9525" marR="9525" marT="9525" marB="0" anchor="ctr">
                    <a:solidFill>
                      <a:schemeClr val="bg1"/>
                    </a:solidFill>
                  </a:tcPr>
                </a:tc>
                <a:tc>
                  <a:txBody>
                    <a:bodyPr/>
                    <a:lstStyle/>
                    <a:p>
                      <a:pPr algn="r" fontAlgn="ctr"/>
                      <a:r>
                        <a:rPr lang="pt-BR" sz="4000" u="none" strike="noStrike" dirty="0">
                          <a:solidFill>
                            <a:schemeClr val="accent1">
                              <a:lumMod val="75000"/>
                            </a:schemeClr>
                          </a:solidFill>
                          <a:effectLst/>
                          <a:latin typeface="Gotham HTF Black"/>
                        </a:rPr>
                        <a:t>5.800.000,00</a:t>
                      </a:r>
                      <a:endParaRPr lang="pt-BR" sz="4000" b="0" i="0" u="none" strike="noStrike" dirty="0">
                        <a:solidFill>
                          <a:schemeClr val="accent1">
                            <a:lumMod val="75000"/>
                          </a:schemeClr>
                        </a:solidFill>
                        <a:effectLst/>
                        <a:latin typeface="Gotham HTF Black"/>
                      </a:endParaRPr>
                    </a:p>
                  </a:txBody>
                  <a:tcPr marL="9525" marR="9525" marT="9525" marB="0" anchor="ctr">
                    <a:solidFill>
                      <a:schemeClr val="bg1"/>
                    </a:solidFill>
                  </a:tcPr>
                </a:tc>
                <a:extLst>
                  <a:ext uri="{0D108BD9-81ED-4DB2-BD59-A6C34878D82A}">
                    <a16:rowId xmlns:a16="http://schemas.microsoft.com/office/drawing/2014/main" val="3537810045"/>
                  </a:ext>
                </a:extLst>
              </a:tr>
              <a:tr h="767007">
                <a:tc>
                  <a:txBody>
                    <a:bodyPr/>
                    <a:lstStyle/>
                    <a:p>
                      <a:pPr algn="l" fontAlgn="ctr"/>
                      <a:r>
                        <a:rPr lang="pt-BR" sz="4000" u="none" strike="noStrike" dirty="0">
                          <a:solidFill>
                            <a:schemeClr val="accent1">
                              <a:lumMod val="75000"/>
                            </a:schemeClr>
                          </a:solidFill>
                          <a:effectLst/>
                          <a:latin typeface="Gotham HTF Black"/>
                        </a:rPr>
                        <a:t>PIES-INCENTIVO ATENCAO BÁSICA</a:t>
                      </a:r>
                      <a:endParaRPr lang="pt-BR" sz="4000" b="0" i="0" u="none" strike="noStrike" dirty="0">
                        <a:solidFill>
                          <a:schemeClr val="accent1">
                            <a:lumMod val="75000"/>
                          </a:schemeClr>
                        </a:solidFill>
                        <a:effectLst/>
                        <a:latin typeface="Gotham HTF Black"/>
                      </a:endParaRPr>
                    </a:p>
                  </a:txBody>
                  <a:tcPr marL="9525" marR="9525" marT="9525" marB="0" anchor="ctr">
                    <a:solidFill>
                      <a:schemeClr val="bg1"/>
                    </a:solidFill>
                  </a:tcPr>
                </a:tc>
                <a:tc>
                  <a:txBody>
                    <a:bodyPr/>
                    <a:lstStyle/>
                    <a:p>
                      <a:pPr algn="r" fontAlgn="ctr"/>
                      <a:r>
                        <a:rPr lang="pt-BR" sz="4000" u="none" strike="noStrike" dirty="0">
                          <a:solidFill>
                            <a:schemeClr val="accent1">
                              <a:lumMod val="75000"/>
                            </a:schemeClr>
                          </a:solidFill>
                          <a:effectLst/>
                          <a:latin typeface="Gotham HTF Black"/>
                        </a:rPr>
                        <a:t>11.000.000,00</a:t>
                      </a:r>
                      <a:endParaRPr lang="pt-BR" sz="4000" b="0" i="0" u="none" strike="noStrike" dirty="0">
                        <a:solidFill>
                          <a:schemeClr val="accent1">
                            <a:lumMod val="75000"/>
                          </a:schemeClr>
                        </a:solidFill>
                        <a:effectLst/>
                        <a:latin typeface="Gotham HTF Black"/>
                      </a:endParaRPr>
                    </a:p>
                  </a:txBody>
                  <a:tcPr marL="9525" marR="9525" marT="9525" marB="0" anchor="ctr">
                    <a:solidFill>
                      <a:schemeClr val="bg1"/>
                    </a:solidFill>
                  </a:tcPr>
                </a:tc>
                <a:extLst>
                  <a:ext uri="{0D108BD9-81ED-4DB2-BD59-A6C34878D82A}">
                    <a16:rowId xmlns:a16="http://schemas.microsoft.com/office/drawing/2014/main" val="4256687734"/>
                  </a:ext>
                </a:extLst>
              </a:tr>
              <a:tr h="492688">
                <a:tc>
                  <a:txBody>
                    <a:bodyPr/>
                    <a:lstStyle/>
                    <a:p>
                      <a:pPr algn="l" fontAlgn="ctr"/>
                      <a:r>
                        <a:rPr lang="pt-BR" sz="4000" b="1" u="none" strike="noStrike" dirty="0">
                          <a:solidFill>
                            <a:schemeClr val="accent1">
                              <a:lumMod val="50000"/>
                            </a:schemeClr>
                          </a:solidFill>
                          <a:effectLst/>
                          <a:latin typeface="Gotham HTF Black"/>
                        </a:rPr>
                        <a:t>Total:</a:t>
                      </a:r>
                      <a:endParaRPr lang="pt-BR" sz="4000" b="1" i="0" u="none" strike="noStrike" dirty="0">
                        <a:solidFill>
                          <a:schemeClr val="accent1">
                            <a:lumMod val="50000"/>
                          </a:schemeClr>
                        </a:solidFill>
                        <a:effectLst/>
                        <a:latin typeface="Gotham HTF Black"/>
                      </a:endParaRPr>
                    </a:p>
                  </a:txBody>
                  <a:tcPr marL="9525" marR="9525" marT="9525" marB="0" anchor="ctr">
                    <a:solidFill>
                      <a:schemeClr val="tx2">
                        <a:lumMod val="40000"/>
                        <a:lumOff val="60000"/>
                      </a:schemeClr>
                    </a:solidFill>
                  </a:tcPr>
                </a:tc>
                <a:tc>
                  <a:txBody>
                    <a:bodyPr/>
                    <a:lstStyle/>
                    <a:p>
                      <a:pPr algn="r" fontAlgn="ctr"/>
                      <a:r>
                        <a:rPr lang="pt-BR" sz="4000" b="1" u="none" strike="noStrike" dirty="0">
                          <a:solidFill>
                            <a:schemeClr val="accent1">
                              <a:lumMod val="50000"/>
                            </a:schemeClr>
                          </a:solidFill>
                          <a:effectLst/>
                          <a:latin typeface="Gotham HTF Black"/>
                        </a:rPr>
                        <a:t>42.230.000,00</a:t>
                      </a:r>
                      <a:endParaRPr lang="pt-BR" sz="4000" b="1" i="0" u="none" strike="noStrike" dirty="0">
                        <a:solidFill>
                          <a:schemeClr val="accent1">
                            <a:lumMod val="50000"/>
                          </a:schemeClr>
                        </a:solidFill>
                        <a:effectLst/>
                        <a:latin typeface="Gotham HTF Black"/>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3383526065"/>
                  </a:ext>
                </a:extLst>
              </a:tr>
            </a:tbl>
          </a:graphicData>
        </a:graphic>
      </p:graphicFrame>
    </p:spTree>
    <p:extLst>
      <p:ext uri="{BB962C8B-B14F-4D97-AF65-F5344CB8AC3E}">
        <p14:creationId xmlns:p14="http://schemas.microsoft.com/office/powerpoint/2010/main" val="3969759123"/>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3"/>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a:p>
          <a:p>
            <a:endParaRPr/>
          </a:p>
        </p:txBody>
      </p:sp>
      <p:pic>
        <p:nvPicPr>
          <p:cNvPr id="169" name="Image" descr="Image"/>
          <p:cNvPicPr>
            <a:picLocks noChangeAspect="1"/>
          </p:cNvPicPr>
          <p:nvPr/>
        </p:nvPicPr>
        <p:blipFill>
          <a:blip r:embed="rId4"/>
          <a:stretch>
            <a:fillRect/>
          </a:stretch>
        </p:blipFill>
        <p:spPr>
          <a:xfrm rot="16200000">
            <a:off x="-4559094" y="5062123"/>
            <a:ext cx="13716001" cy="3591754"/>
          </a:xfrm>
          <a:prstGeom prst="rect">
            <a:avLst/>
          </a:prstGeom>
          <a:ln w="12700">
            <a:miter lim="400000"/>
          </a:ln>
        </p:spPr>
      </p:pic>
      <p:sp>
        <p:nvSpPr>
          <p:cNvPr id="4" name="Retângulo 3"/>
          <p:cNvSpPr/>
          <p:nvPr/>
        </p:nvSpPr>
        <p:spPr>
          <a:xfrm>
            <a:off x="2039815" y="600117"/>
            <a:ext cx="20239893" cy="923330"/>
          </a:xfrm>
          <a:prstGeom prst="rect">
            <a:avLst/>
          </a:prstGeom>
        </p:spPr>
        <p:txBody>
          <a:bodyPr wrap="square">
            <a:spAutoFit/>
          </a:bodyPr>
          <a:lstStyle/>
          <a:p>
            <a:pPr>
              <a:lnSpc>
                <a:spcPct val="90000"/>
              </a:lnSpc>
            </a:pPr>
            <a:r>
              <a:rPr lang="pt-BR" sz="6000" spc="-1" dirty="0">
                <a:solidFill>
                  <a:srgbClr val="00B050"/>
                </a:solidFill>
                <a:latin typeface="GothamHTF-Black"/>
                <a:cs typeface="GothamHTF-Black"/>
              </a:rPr>
              <a:t>REPASSE MENSAL - INCENTIVO HOSPITALAR</a:t>
            </a:r>
          </a:p>
        </p:txBody>
      </p:sp>
      <p:graphicFrame>
        <p:nvGraphicFramePr>
          <p:cNvPr id="7" name="Objeto 6"/>
          <p:cNvGraphicFramePr>
            <a:graphicFrameLocks noChangeAspect="1"/>
          </p:cNvGraphicFramePr>
          <p:nvPr>
            <p:extLst>
              <p:ext uri="{D42A27DB-BD31-4B8C-83A1-F6EECF244321}">
                <p14:modId xmlns:p14="http://schemas.microsoft.com/office/powerpoint/2010/main" val="3637851510"/>
              </p:ext>
            </p:extLst>
          </p:nvPr>
        </p:nvGraphicFramePr>
        <p:xfrm>
          <a:off x="4784995" y="2123565"/>
          <a:ext cx="16733885" cy="10157157"/>
        </p:xfrm>
        <a:graphic>
          <a:graphicData uri="http://schemas.openxmlformats.org/presentationml/2006/ole">
            <mc:AlternateContent xmlns:mc="http://schemas.openxmlformats.org/markup-compatibility/2006">
              <mc:Choice xmlns:v="urn:schemas-microsoft-com:vml" Requires="v">
                <p:oleObj spid="_x0000_s1033" name="Planilha" r:id="rId5" imgW="14458798" imgH="10610846" progId="Excel.Sheet.8">
                  <p:embed/>
                </p:oleObj>
              </mc:Choice>
              <mc:Fallback>
                <p:oleObj name="Planilha" r:id="rId5" imgW="14458798" imgH="10610846" progId="Excel.Sheet.8">
                  <p:embed/>
                  <p:pic>
                    <p:nvPicPr>
                      <p:cNvPr id="7" name="Objeto 6"/>
                      <p:cNvPicPr/>
                      <p:nvPr/>
                    </p:nvPicPr>
                    <p:blipFill>
                      <a:blip r:embed="rId6"/>
                      <a:stretch>
                        <a:fillRect/>
                      </a:stretch>
                    </p:blipFill>
                    <p:spPr>
                      <a:xfrm>
                        <a:off x="4784995" y="2123565"/>
                        <a:ext cx="16733885" cy="10157157"/>
                      </a:xfrm>
                      <a:prstGeom prst="rect">
                        <a:avLst/>
                      </a:prstGeom>
                    </p:spPr>
                  </p:pic>
                </p:oleObj>
              </mc:Fallback>
            </mc:AlternateContent>
          </a:graphicData>
        </a:graphic>
      </p:graphicFrame>
    </p:spTree>
    <p:extLst>
      <p:ext uri="{BB962C8B-B14F-4D97-AF65-F5344CB8AC3E}">
        <p14:creationId xmlns:p14="http://schemas.microsoft.com/office/powerpoint/2010/main" val="1808146811"/>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8" name="Retângulo 7">
            <a:extLst>
              <a:ext uri="{FF2B5EF4-FFF2-40B4-BE49-F238E27FC236}">
                <a16:creationId xmlns:a16="http://schemas.microsoft.com/office/drawing/2014/main" id="{511D34C1-00F0-454D-9E15-97D88C00EE03}"/>
              </a:ext>
            </a:extLst>
          </p:cNvPr>
          <p:cNvSpPr/>
          <p:nvPr/>
        </p:nvSpPr>
        <p:spPr>
          <a:xfrm>
            <a:off x="3577991" y="10651392"/>
            <a:ext cx="13452231" cy="743280"/>
          </a:xfrm>
          <a:prstGeom prst="rect">
            <a:avLst/>
          </a:prstGeom>
        </p:spPr>
        <p:txBody>
          <a:bodyPr wrap="square" lIns="91440" tIns="45720" rIns="91440" bIns="45720" anchor="t">
            <a:spAutoFit/>
          </a:bodyPr>
          <a:lstStyle/>
          <a:p>
            <a:pPr algn="l" defTabSz="1828800" hangingPunct="1">
              <a:lnSpc>
                <a:spcPct val="90000"/>
              </a:lnSpc>
              <a:spcBef>
                <a:spcPct val="0"/>
              </a:spcBef>
              <a:spcAft>
                <a:spcPts val="1200"/>
              </a:spcAft>
              <a:defRPr/>
            </a:pPr>
            <a:r>
              <a:rPr lang="pt-BR" sz="4700" b="0" spc="1800" dirty="0">
                <a:solidFill>
                  <a:srgbClr val="659469"/>
                </a:solidFill>
                <a:latin typeface="Open Sans Light"/>
              </a:rPr>
              <a:t>INFORMAÇÕES GERAIS</a:t>
            </a:r>
          </a:p>
        </p:txBody>
      </p:sp>
      <p:pic>
        <p:nvPicPr>
          <p:cNvPr id="3" name="Gráfico 2" descr="Notas adesivas estrutura de tópicos">
            <a:extLst>
              <a:ext uri="{FF2B5EF4-FFF2-40B4-BE49-F238E27FC236}">
                <a16:creationId xmlns:a16="http://schemas.microsoft.com/office/drawing/2014/main" id="{D6114F2B-CDAE-4802-B206-75DBA9C709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577991" y="8330063"/>
            <a:ext cx="1929263" cy="1929263"/>
          </a:xfrm>
          <a:prstGeom prst="rect">
            <a:avLst/>
          </a:prstGeom>
        </p:spPr>
      </p:pic>
    </p:spTree>
    <p:extLst>
      <p:ext uri="{BB962C8B-B14F-4D97-AF65-F5344CB8AC3E}">
        <p14:creationId xmlns:p14="http://schemas.microsoft.com/office/powerpoint/2010/main" val="1623303695"/>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9" name="Retângulo 8"/>
          <p:cNvSpPr/>
          <p:nvPr/>
        </p:nvSpPr>
        <p:spPr>
          <a:xfrm>
            <a:off x="4094784" y="3794532"/>
            <a:ext cx="18258693" cy="8022709"/>
          </a:xfrm>
          <a:prstGeom prst="rect">
            <a:avLst/>
          </a:prstGeom>
        </p:spPr>
        <p:txBody>
          <a:bodyPr wrap="square">
            <a:spAutoFit/>
          </a:bodyPr>
          <a:lstStyle/>
          <a:p>
            <a:pPr marL="571500" lvl="0" indent="-571500" algn="l" defTabSz="914400" hangingPunct="1">
              <a:lnSpc>
                <a:spcPct val="90000"/>
              </a:lnSpc>
              <a:spcBef>
                <a:spcPts val="1000"/>
              </a:spcBef>
              <a:spcAft>
                <a:spcPts val="1000"/>
              </a:spcAft>
              <a:buFont typeface="Wingdings" panose="05000000000000000000" pitchFamily="2" charset="2"/>
              <a:buChar char="Ø"/>
              <a:defRPr/>
            </a:pPr>
            <a:r>
              <a:rPr lang="pt-BR" sz="4000" b="0" kern="1200" dirty="0">
                <a:solidFill>
                  <a:srgbClr val="00B050"/>
                </a:solidFill>
                <a:latin typeface="Gotham HTF Black"/>
                <a:ea typeface="DejaVu Sans"/>
                <a:cs typeface="DejaVu Sans"/>
              </a:rPr>
              <a:t>Retomada e manutenção da REGULARIDADE do repasse mensal aos Hospitais e Municípios a contar de março/2019;</a:t>
            </a:r>
          </a:p>
          <a:p>
            <a:pPr marL="571500" lvl="0" indent="-571500" algn="l" defTabSz="914400" hangingPunct="1">
              <a:lnSpc>
                <a:spcPct val="90000"/>
              </a:lnSpc>
              <a:spcBef>
                <a:spcPts val="1000"/>
              </a:spcBef>
              <a:spcAft>
                <a:spcPts val="1000"/>
              </a:spcAft>
              <a:buFont typeface="Wingdings" panose="05000000000000000000" pitchFamily="2" charset="2"/>
              <a:buChar char="Ø"/>
              <a:defRPr/>
            </a:pPr>
            <a:r>
              <a:rPr lang="pt-BR" sz="4000" b="0" kern="1200" dirty="0">
                <a:solidFill>
                  <a:srgbClr val="00B050"/>
                </a:solidFill>
                <a:latin typeface="Gotham HTF Black"/>
                <a:ea typeface="DejaVu Sans"/>
                <a:cs typeface="DejaVu Sans"/>
              </a:rPr>
              <a:t>Pagamento INTEGRAL da dívida empenhada dos exercícios 2014 a 2018 com fornecedores,  municípios e Hospitais.</a:t>
            </a:r>
          </a:p>
          <a:p>
            <a:pPr marL="571500" lvl="0" indent="-571500" algn="l" defTabSz="914400" hangingPunct="1">
              <a:lnSpc>
                <a:spcPct val="90000"/>
              </a:lnSpc>
              <a:spcBef>
                <a:spcPts val="1000"/>
              </a:spcBef>
              <a:spcAft>
                <a:spcPts val="1000"/>
              </a:spcAft>
              <a:buFont typeface="Wingdings" panose="05000000000000000000" pitchFamily="2" charset="2"/>
              <a:buChar char="Ø"/>
              <a:defRPr/>
            </a:pPr>
            <a:r>
              <a:rPr lang="pt-BR" sz="4000" b="0" kern="1200" dirty="0">
                <a:solidFill>
                  <a:srgbClr val="00B050"/>
                </a:solidFill>
                <a:latin typeface="Gotham HTF Black"/>
                <a:ea typeface="DejaVu Sans"/>
                <a:cs typeface="DejaVu Sans"/>
              </a:rPr>
              <a:t>Disponibilização de uma Linha de Crédito de R$ 260 milhões para os Hospitais Filantrópicos e Santas Casas, através do FUNAFIR.</a:t>
            </a:r>
          </a:p>
          <a:p>
            <a:pPr marL="571500" indent="-571500" algn="l" defTabSz="914400" hangingPunct="1">
              <a:lnSpc>
                <a:spcPct val="90000"/>
              </a:lnSpc>
              <a:spcBef>
                <a:spcPts val="1000"/>
              </a:spcBef>
              <a:spcAft>
                <a:spcPts val="1000"/>
              </a:spcAft>
              <a:buFont typeface="Wingdings" panose="05000000000000000000" pitchFamily="2" charset="2"/>
              <a:buChar char="Ø"/>
              <a:defRPr/>
            </a:pPr>
            <a:r>
              <a:rPr lang="pt-BR" sz="4000" b="0" dirty="0">
                <a:solidFill>
                  <a:srgbClr val="00B050"/>
                </a:solidFill>
                <a:latin typeface="Gotham HTF Black"/>
              </a:rPr>
              <a:t>Aumento significativo no volume de recursos, para custeio, disponibilizado aos Hospitais, através de Emendas Parlamentares, com incremento nos serviços disponibilizados aos usuários do SUS;</a:t>
            </a:r>
          </a:p>
          <a:p>
            <a:pPr marL="571500" indent="-571500" algn="l" defTabSz="914400" hangingPunct="1">
              <a:lnSpc>
                <a:spcPct val="90000"/>
              </a:lnSpc>
              <a:spcBef>
                <a:spcPts val="1000"/>
              </a:spcBef>
              <a:spcAft>
                <a:spcPts val="1000"/>
              </a:spcAft>
              <a:buFont typeface="Wingdings" panose="05000000000000000000" pitchFamily="2" charset="2"/>
              <a:buChar char="Ø"/>
              <a:defRPr/>
            </a:pPr>
            <a:r>
              <a:rPr lang="pt-BR" sz="4000" b="0" kern="1200" dirty="0">
                <a:solidFill>
                  <a:srgbClr val="00B050"/>
                </a:solidFill>
                <a:latin typeface="Gotham HTF Black"/>
                <a:ea typeface="DejaVu Sans"/>
                <a:cs typeface="DejaVu Sans"/>
              </a:rPr>
              <a:t>Programação Orçamentária Realista: Empenho/liquidação de acordo com a cota orçamentária disponibilizada pela SEFAZ – DEFICIT ZERO</a:t>
            </a:r>
          </a:p>
          <a:p>
            <a:pPr marL="571500" lvl="0" indent="-571500" algn="l" defTabSz="914400" hangingPunct="1">
              <a:lnSpc>
                <a:spcPct val="90000"/>
              </a:lnSpc>
              <a:spcBef>
                <a:spcPts val="1000"/>
              </a:spcBef>
              <a:buFont typeface="Wingdings" panose="05000000000000000000" pitchFamily="2" charset="2"/>
              <a:buChar char="Ø"/>
              <a:defRPr/>
            </a:pPr>
            <a:endParaRPr lang="pt-BR" sz="4000" b="0" kern="1200" dirty="0">
              <a:solidFill>
                <a:srgbClr val="00B050"/>
              </a:solidFill>
              <a:latin typeface="Gotham HTF Black"/>
              <a:ea typeface="DejaVu Sans"/>
              <a:cs typeface="DejaVu Sans"/>
            </a:endParaRPr>
          </a:p>
        </p:txBody>
      </p:sp>
      <p:sp>
        <p:nvSpPr>
          <p:cNvPr id="10" name="Retângulo 9"/>
          <p:cNvSpPr/>
          <p:nvPr/>
        </p:nvSpPr>
        <p:spPr>
          <a:xfrm>
            <a:off x="4695093" y="1438286"/>
            <a:ext cx="13856677" cy="1089529"/>
          </a:xfrm>
          <a:prstGeom prst="rect">
            <a:avLst/>
          </a:prstGeom>
        </p:spPr>
        <p:txBody>
          <a:bodyPr wrap="square">
            <a:spAutoFit/>
          </a:bodyPr>
          <a:lstStyle/>
          <a:p>
            <a:pPr lvl="0">
              <a:lnSpc>
                <a:spcPct val="90000"/>
              </a:lnSpc>
            </a:pPr>
            <a:r>
              <a:rPr lang="pt-BR" sz="7200" spc="-1" dirty="0">
                <a:solidFill>
                  <a:srgbClr val="FFC000"/>
                </a:solidFill>
                <a:latin typeface="GothamHTF-Black"/>
                <a:cs typeface="GothamHTF-Black"/>
              </a:rPr>
              <a:t>AÇÕES DA ATUAL GESTÃO</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4" name="Retângulo 3"/>
          <p:cNvSpPr/>
          <p:nvPr/>
        </p:nvSpPr>
        <p:spPr>
          <a:xfrm>
            <a:off x="3284500" y="1168563"/>
            <a:ext cx="17373599" cy="1089529"/>
          </a:xfrm>
          <a:prstGeom prst="rect">
            <a:avLst/>
          </a:prstGeom>
        </p:spPr>
        <p:txBody>
          <a:bodyPr wrap="square">
            <a:spAutoFit/>
          </a:bodyPr>
          <a:lstStyle/>
          <a:p>
            <a:pPr>
              <a:lnSpc>
                <a:spcPct val="90000"/>
              </a:lnSpc>
            </a:pPr>
            <a:r>
              <a:rPr lang="pt-BR" sz="7200" spc="-1" dirty="0">
                <a:solidFill>
                  <a:srgbClr val="FFC000"/>
                </a:solidFill>
                <a:latin typeface="GothamHTF-Black"/>
                <a:cs typeface="GothamHTF-Black"/>
              </a:rPr>
              <a:t>LEI DE DAÇÃO EM PAGAMENTO</a:t>
            </a:r>
          </a:p>
        </p:txBody>
      </p:sp>
      <p:graphicFrame>
        <p:nvGraphicFramePr>
          <p:cNvPr id="9" name="Espaço Reservado para Conteúdo 3"/>
          <p:cNvGraphicFramePr>
            <a:graphicFrameLocks/>
          </p:cNvGraphicFramePr>
          <p:nvPr>
            <p:extLst>
              <p:ext uri="{D42A27DB-BD31-4B8C-83A1-F6EECF244321}">
                <p14:modId xmlns:p14="http://schemas.microsoft.com/office/powerpoint/2010/main" val="970863017"/>
              </p:ext>
            </p:extLst>
          </p:nvPr>
        </p:nvGraphicFramePr>
        <p:xfrm>
          <a:off x="3284500" y="7140753"/>
          <a:ext cx="16741553" cy="3835698"/>
        </p:xfrm>
        <a:graphic>
          <a:graphicData uri="http://schemas.openxmlformats.org/drawingml/2006/table">
            <a:tbl>
              <a:tblPr/>
              <a:tblGrid>
                <a:gridCol w="5025605">
                  <a:extLst>
                    <a:ext uri="{9D8B030D-6E8A-4147-A177-3AD203B41FA5}">
                      <a16:colId xmlns:a16="http://schemas.microsoft.com/office/drawing/2014/main" val="910809662"/>
                    </a:ext>
                  </a:extLst>
                </a:gridCol>
                <a:gridCol w="1951910">
                  <a:extLst>
                    <a:ext uri="{9D8B030D-6E8A-4147-A177-3AD203B41FA5}">
                      <a16:colId xmlns:a16="http://schemas.microsoft.com/office/drawing/2014/main" val="807803145"/>
                    </a:ext>
                  </a:extLst>
                </a:gridCol>
                <a:gridCol w="1951910">
                  <a:extLst>
                    <a:ext uri="{9D8B030D-6E8A-4147-A177-3AD203B41FA5}">
                      <a16:colId xmlns:a16="http://schemas.microsoft.com/office/drawing/2014/main" val="4097950639"/>
                    </a:ext>
                  </a:extLst>
                </a:gridCol>
                <a:gridCol w="1951910">
                  <a:extLst>
                    <a:ext uri="{9D8B030D-6E8A-4147-A177-3AD203B41FA5}">
                      <a16:colId xmlns:a16="http://schemas.microsoft.com/office/drawing/2014/main" val="1834572984"/>
                    </a:ext>
                  </a:extLst>
                </a:gridCol>
                <a:gridCol w="1951910">
                  <a:extLst>
                    <a:ext uri="{9D8B030D-6E8A-4147-A177-3AD203B41FA5}">
                      <a16:colId xmlns:a16="http://schemas.microsoft.com/office/drawing/2014/main" val="454117320"/>
                    </a:ext>
                  </a:extLst>
                </a:gridCol>
                <a:gridCol w="1951910">
                  <a:extLst>
                    <a:ext uri="{9D8B030D-6E8A-4147-A177-3AD203B41FA5}">
                      <a16:colId xmlns:a16="http://schemas.microsoft.com/office/drawing/2014/main" val="2988926525"/>
                    </a:ext>
                  </a:extLst>
                </a:gridCol>
                <a:gridCol w="1956398">
                  <a:extLst>
                    <a:ext uri="{9D8B030D-6E8A-4147-A177-3AD203B41FA5}">
                      <a16:colId xmlns:a16="http://schemas.microsoft.com/office/drawing/2014/main" val="1661845341"/>
                    </a:ext>
                  </a:extLst>
                </a:gridCol>
              </a:tblGrid>
              <a:tr h="1278566">
                <a:tc>
                  <a:txBody>
                    <a:bodyPr/>
                    <a:lstStyle/>
                    <a:p>
                      <a:pPr algn="l" fontAlgn="b"/>
                      <a:endParaRPr lang="pt-BR" sz="900" b="0"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5">
                  <a:txBody>
                    <a:bodyPr/>
                    <a:lstStyle/>
                    <a:p>
                      <a:pPr algn="ctr" fontAlgn="b"/>
                      <a:r>
                        <a:rPr lang="pt-BR" sz="4000" b="1" i="0" u="none" strike="noStrike" dirty="0">
                          <a:solidFill>
                            <a:srgbClr val="00B050"/>
                          </a:solidFill>
                          <a:effectLst/>
                          <a:latin typeface="Gotham HTF Black"/>
                        </a:rPr>
                        <a:t>SEM EMPENHO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rowSpan="2">
                  <a:txBody>
                    <a:bodyPr/>
                    <a:lstStyle/>
                    <a:p>
                      <a:pPr algn="ctr" fontAlgn="ctr"/>
                      <a:r>
                        <a:rPr lang="pt-BR" sz="3200" b="1" i="0" u="none" strike="noStrike" dirty="0">
                          <a:solidFill>
                            <a:srgbClr val="000000"/>
                          </a:solidFill>
                          <a:effectLst/>
                          <a:latin typeface="Gotham HTF Black"/>
                        </a:rPr>
                        <a:t>TOTAL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47163936"/>
                  </a:ext>
                </a:extLst>
              </a:tr>
              <a:tr h="1278566">
                <a:tc rowSpan="2">
                  <a:txBody>
                    <a:bodyPr/>
                    <a:lstStyle/>
                    <a:p>
                      <a:pPr algn="ctr" fontAlgn="ctr"/>
                      <a:r>
                        <a:rPr lang="pt-BR" sz="3200" b="1" i="0" u="none" strike="noStrike" dirty="0">
                          <a:solidFill>
                            <a:schemeClr val="accent1">
                              <a:lumMod val="50000"/>
                            </a:schemeClr>
                          </a:solidFill>
                          <a:effectLst/>
                          <a:latin typeface="Gotham HTF Black"/>
                        </a:rPr>
                        <a:t>PROGRAMAS MUNICIPAIS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3200" b="1" i="0" u="none" strike="noStrike" dirty="0">
                          <a:solidFill>
                            <a:schemeClr val="accent1">
                              <a:lumMod val="50000"/>
                            </a:schemeClr>
                          </a:solidFill>
                          <a:effectLst/>
                          <a:latin typeface="Gotham HTF Black"/>
                        </a:rPr>
                        <a:t>2014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3200" b="1" i="0" u="none" strike="noStrike" dirty="0">
                          <a:solidFill>
                            <a:schemeClr val="accent1">
                              <a:lumMod val="50000"/>
                            </a:schemeClr>
                          </a:solidFill>
                          <a:effectLst/>
                          <a:latin typeface="Gotham HTF Black"/>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3200" b="1" i="0" u="none" strike="noStrike" dirty="0">
                          <a:solidFill>
                            <a:schemeClr val="accent1">
                              <a:lumMod val="50000"/>
                            </a:schemeClr>
                          </a:solidFill>
                          <a:effectLst/>
                          <a:latin typeface="Gotham HTF Black"/>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3200" b="1" i="0" u="none" strike="noStrike" dirty="0">
                          <a:solidFill>
                            <a:schemeClr val="accent1">
                              <a:lumMod val="50000"/>
                            </a:schemeClr>
                          </a:solidFill>
                          <a:effectLst/>
                          <a:latin typeface="Gotham HTF Black"/>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pt-BR" sz="3200" b="1" i="0" u="none" strike="noStrike" dirty="0">
                          <a:solidFill>
                            <a:schemeClr val="accent1">
                              <a:lumMod val="50000"/>
                            </a:schemeClr>
                          </a:solidFill>
                          <a:effectLst/>
                          <a:latin typeface="Gotham HTF Black"/>
                        </a:rPr>
                        <a:t>2018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2675111759"/>
                  </a:ext>
                </a:extLst>
              </a:tr>
              <a:tr h="1278566">
                <a:tc vMerge="1">
                  <a:txBody>
                    <a:bodyPr/>
                    <a:lstStyle/>
                    <a:p>
                      <a:endParaRPr lang="pt-BR"/>
                    </a:p>
                  </a:txBody>
                  <a:tcPr/>
                </a:tc>
                <a:tc>
                  <a:txBody>
                    <a:bodyPr/>
                    <a:lstStyle/>
                    <a:p>
                      <a:pPr algn="ctr" fontAlgn="b"/>
                      <a:r>
                        <a:rPr lang="pt-BR" sz="3200" b="1" i="0" u="none" strike="noStrike" dirty="0">
                          <a:solidFill>
                            <a:srgbClr val="FF0000"/>
                          </a:solidFill>
                          <a:effectLst/>
                          <a:latin typeface="Gotham HTF Black"/>
                        </a:rPr>
                        <a:t>167,0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3200" b="1" i="0" u="none" strike="noStrike" dirty="0">
                          <a:solidFill>
                            <a:srgbClr val="FF0000"/>
                          </a:solidFill>
                          <a:effectLst/>
                          <a:latin typeface="Gotham HTF Black"/>
                        </a:rPr>
                        <a:t>25,2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3200" b="1" i="0" u="none" strike="noStrike" dirty="0">
                          <a:solidFill>
                            <a:srgbClr val="FF0000"/>
                          </a:solidFill>
                          <a:effectLst/>
                          <a:latin typeface="Gotham HTF Black"/>
                        </a:rPr>
                        <a:t>87,3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3200" b="1" i="0" u="none" strike="noStrike" dirty="0">
                          <a:solidFill>
                            <a:srgbClr val="FF0000"/>
                          </a:solidFill>
                          <a:effectLst/>
                          <a:latin typeface="Gotham HTF Black"/>
                        </a:rPr>
                        <a:t>75,0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3200" b="1" i="0" u="none" strike="noStrike" dirty="0">
                          <a:solidFill>
                            <a:srgbClr val="FF0000"/>
                          </a:solidFill>
                          <a:effectLst/>
                          <a:latin typeface="Gotham HTF Black"/>
                        </a:rPr>
                        <a:t>126,0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pt-BR" sz="4000" b="1" i="0" u="none" strike="noStrike" dirty="0">
                          <a:solidFill>
                            <a:srgbClr val="FF0000"/>
                          </a:solidFill>
                          <a:effectLst/>
                          <a:latin typeface="Gotham HTF Black"/>
                        </a:rPr>
                        <a:t>480,5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07860128"/>
                  </a:ext>
                </a:extLst>
              </a:tr>
            </a:tbl>
          </a:graphicData>
        </a:graphic>
      </p:graphicFrame>
      <p:sp>
        <p:nvSpPr>
          <p:cNvPr id="2" name="Retângulo 1"/>
          <p:cNvSpPr/>
          <p:nvPr/>
        </p:nvSpPr>
        <p:spPr>
          <a:xfrm>
            <a:off x="4516204" y="2703016"/>
            <a:ext cx="19867796" cy="3570208"/>
          </a:xfrm>
          <a:prstGeom prst="rect">
            <a:avLst/>
          </a:prstGeom>
        </p:spPr>
        <p:txBody>
          <a:bodyPr wrap="square">
            <a:spAutoFit/>
          </a:bodyPr>
          <a:lstStyle/>
          <a:p>
            <a:pPr marL="571500" lvl="0" indent="-571500" algn="l" defTabSz="914400" hangingPunct="1">
              <a:spcBef>
                <a:spcPts val="1000"/>
              </a:spcBef>
              <a:spcAft>
                <a:spcPts val="1000"/>
              </a:spcAft>
              <a:buFont typeface="Wingdings" panose="05000000000000000000" pitchFamily="2" charset="2"/>
              <a:buChar char="Ø"/>
              <a:defRPr/>
            </a:pPr>
            <a:r>
              <a:rPr lang="pt-BR" sz="4400" b="0" kern="1200" dirty="0">
                <a:solidFill>
                  <a:srgbClr val="00B050"/>
                </a:solidFill>
                <a:latin typeface="Gotham HTF Black"/>
                <a:ea typeface="+mn-ea"/>
                <a:cs typeface="+mn-cs"/>
              </a:rPr>
              <a:t>LEI DO PROGRAMA DAÇÃO EM PAGAMENTOS (Lei nº 15448/2020),</a:t>
            </a:r>
          </a:p>
          <a:p>
            <a:pPr marL="571500" lvl="0" indent="-571500" algn="l" defTabSz="914400" hangingPunct="1">
              <a:spcBef>
                <a:spcPts val="1000"/>
              </a:spcBef>
              <a:spcAft>
                <a:spcPts val="1000"/>
              </a:spcAft>
              <a:buFont typeface="Wingdings" panose="05000000000000000000" pitchFamily="2" charset="2"/>
              <a:buChar char="Ø"/>
              <a:defRPr/>
            </a:pPr>
            <a:r>
              <a:rPr lang="pt-BR" sz="4400" b="0" kern="1200" dirty="0">
                <a:solidFill>
                  <a:srgbClr val="00B050"/>
                </a:solidFill>
                <a:latin typeface="Gotham HTF Black"/>
                <a:ea typeface="+mn-ea"/>
                <a:cs typeface="+mn-cs"/>
              </a:rPr>
              <a:t>DECRETO PUBLICADO EM JULHO/2020,</a:t>
            </a:r>
          </a:p>
          <a:p>
            <a:pPr marL="571500" lvl="0" indent="-571500" algn="l" defTabSz="914400" hangingPunct="1">
              <a:spcBef>
                <a:spcPts val="1000"/>
              </a:spcBef>
              <a:spcAft>
                <a:spcPts val="1000"/>
              </a:spcAft>
              <a:buFont typeface="Wingdings" panose="05000000000000000000" pitchFamily="2" charset="2"/>
              <a:buChar char="Ø"/>
              <a:defRPr/>
            </a:pPr>
            <a:r>
              <a:rPr lang="pt-BR" sz="4400" b="0" kern="1200" dirty="0">
                <a:solidFill>
                  <a:srgbClr val="00B050"/>
                </a:solidFill>
                <a:latin typeface="Gotham HTF Black"/>
                <a:ea typeface="+mn-ea"/>
                <a:cs typeface="+mn-cs"/>
              </a:rPr>
              <a:t>17 MUNICÍPIOS COM PROCESSO EM TRAMITAÇÃO;</a:t>
            </a:r>
          </a:p>
          <a:p>
            <a:pPr marL="571500" lvl="0" indent="-571500" algn="l" defTabSz="914400" hangingPunct="1">
              <a:spcBef>
                <a:spcPts val="1000"/>
              </a:spcBef>
              <a:spcAft>
                <a:spcPts val="1000"/>
              </a:spcAft>
              <a:buFont typeface="Wingdings" panose="05000000000000000000" pitchFamily="2" charset="2"/>
              <a:buChar char="Ø"/>
              <a:defRPr/>
            </a:pPr>
            <a:r>
              <a:rPr lang="pt-BR" sz="4400" b="0" kern="1200" dirty="0">
                <a:solidFill>
                  <a:srgbClr val="00B050"/>
                </a:solidFill>
                <a:latin typeface="Gotham HTF Black"/>
                <a:ea typeface="+mn-ea"/>
                <a:cs typeface="+mn-cs"/>
              </a:rPr>
              <a:t>COORDENAÇÃO DA SAAM – Secretaria de Articulação e Apoio aos Municípios.</a:t>
            </a:r>
          </a:p>
        </p:txBody>
      </p:sp>
      <p:sp>
        <p:nvSpPr>
          <p:cNvPr id="8" name="Retângulo 7"/>
          <p:cNvSpPr/>
          <p:nvPr/>
        </p:nvSpPr>
        <p:spPr>
          <a:xfrm>
            <a:off x="3137962" y="11537624"/>
            <a:ext cx="17373599" cy="923330"/>
          </a:xfrm>
          <a:prstGeom prst="rect">
            <a:avLst/>
          </a:prstGeom>
        </p:spPr>
        <p:txBody>
          <a:bodyPr wrap="square">
            <a:spAutoFit/>
          </a:bodyPr>
          <a:lstStyle/>
          <a:p>
            <a:pPr algn="l">
              <a:lnSpc>
                <a:spcPct val="90000"/>
              </a:lnSpc>
            </a:pPr>
            <a:r>
              <a:rPr lang="pt-BR" sz="6000" spc="-1" dirty="0">
                <a:solidFill>
                  <a:srgbClr val="C00000"/>
                </a:solidFill>
                <a:latin typeface="GothamHTF-Black"/>
                <a:cs typeface="GothamHTF-Black"/>
              </a:rPr>
              <a:t>* PRESCRIÇÃO DA </a:t>
            </a:r>
            <a:r>
              <a:rPr lang="pt-BR" sz="6000" spc="-1" dirty="0" smtClean="0">
                <a:solidFill>
                  <a:srgbClr val="C00000"/>
                </a:solidFill>
                <a:latin typeface="GothamHTF-Black"/>
                <a:cs typeface="GothamHTF-Black"/>
              </a:rPr>
              <a:t>DÍVIDA - suspensa</a:t>
            </a:r>
            <a:endParaRPr lang="pt-BR" sz="6000" spc="-1" dirty="0">
              <a:solidFill>
                <a:srgbClr val="C00000"/>
              </a:solidFill>
              <a:latin typeface="GothamHTF-Black"/>
              <a:cs typeface="GothamHTF-Black"/>
            </a:endParaRPr>
          </a:p>
        </p:txBody>
      </p:sp>
    </p:spTree>
    <p:extLst>
      <p:ext uri="{BB962C8B-B14F-4D97-AF65-F5344CB8AC3E}">
        <p14:creationId xmlns:p14="http://schemas.microsoft.com/office/powerpoint/2010/main" val="874531081"/>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9" name="Retângulo 8"/>
          <p:cNvSpPr/>
          <p:nvPr/>
        </p:nvSpPr>
        <p:spPr>
          <a:xfrm>
            <a:off x="4094784" y="3404053"/>
            <a:ext cx="18237268" cy="8698792"/>
          </a:xfrm>
          <a:prstGeom prst="rect">
            <a:avLst/>
          </a:prstGeom>
        </p:spPr>
        <p:txBody>
          <a:bodyPr wrap="square">
            <a:spAutoFit/>
          </a:bodyPr>
          <a:lstStyle/>
          <a:p>
            <a:pPr marL="571500" lvl="0" indent="-571500" algn="l" defTabSz="914400" hangingPunct="1">
              <a:lnSpc>
                <a:spcPct val="90000"/>
              </a:lnSpc>
              <a:spcBef>
                <a:spcPts val="1000"/>
              </a:spcBef>
              <a:spcAft>
                <a:spcPts val="1000"/>
              </a:spcAft>
              <a:buFont typeface="Wingdings" panose="05000000000000000000" pitchFamily="2" charset="2"/>
              <a:buChar char="Ø"/>
              <a:defRPr/>
            </a:pPr>
            <a:r>
              <a:rPr lang="pt-BR" sz="4400" b="0" kern="1200" dirty="0">
                <a:solidFill>
                  <a:srgbClr val="00B050"/>
                </a:solidFill>
                <a:latin typeface="Gotham HTF Black"/>
                <a:ea typeface="DejaVu Sans"/>
                <a:cs typeface="DejaVu Sans"/>
              </a:rPr>
              <a:t>CADIN – CADASTRO INADIMPLENTES ESTADO</a:t>
            </a:r>
          </a:p>
          <a:p>
            <a:pPr marL="932400" lvl="5" indent="-932400" algn="just" defTabSz="914400" hangingPunct="1">
              <a:lnSpc>
                <a:spcPct val="90000"/>
              </a:lnSpc>
              <a:spcBef>
                <a:spcPts val="1000"/>
              </a:spcBef>
              <a:spcAft>
                <a:spcPts val="1000"/>
              </a:spcAft>
              <a:buFont typeface="Wingdings" panose="05000000000000000000" pitchFamily="2" charset="2"/>
              <a:buChar char="§"/>
              <a:defRPr/>
            </a:pPr>
            <a:r>
              <a:rPr lang="pt-BR" sz="4000" b="0" kern="1200" dirty="0">
                <a:solidFill>
                  <a:srgbClr val="00B050"/>
                </a:solidFill>
                <a:latin typeface="Gotham HTF Black"/>
                <a:ea typeface="DejaVu Sans"/>
                <a:cs typeface="DejaVu Sans"/>
              </a:rPr>
              <a:t>RELATÓRIO MGS, CONSULTA POPULAR - COODENADORIAS</a:t>
            </a:r>
          </a:p>
          <a:p>
            <a:pPr marL="932400" lvl="5" indent="-932400" algn="just" defTabSz="914400" hangingPunct="1">
              <a:lnSpc>
                <a:spcPct val="90000"/>
              </a:lnSpc>
              <a:spcBef>
                <a:spcPts val="1000"/>
              </a:spcBef>
              <a:spcAft>
                <a:spcPts val="1000"/>
              </a:spcAft>
              <a:buFont typeface="Wingdings" panose="05000000000000000000" pitchFamily="2" charset="2"/>
              <a:buChar char="§"/>
              <a:defRPr/>
            </a:pPr>
            <a:r>
              <a:rPr lang="pt-BR" sz="4000" b="0" kern="1200" dirty="0">
                <a:solidFill>
                  <a:srgbClr val="00B050"/>
                </a:solidFill>
                <a:latin typeface="Gotham HTF Black"/>
                <a:ea typeface="DejaVu Sans"/>
                <a:cs typeface="DejaVu Sans"/>
              </a:rPr>
              <a:t>PRESTAÇÃO DE CONTAS DE CONVÊNIOS, NOTA FISCAL GAÚCHA - FES</a:t>
            </a:r>
          </a:p>
          <a:p>
            <a:pPr marL="571500" lvl="0" indent="-571500" algn="l" defTabSz="914400" hangingPunct="1">
              <a:lnSpc>
                <a:spcPct val="90000"/>
              </a:lnSpc>
              <a:spcBef>
                <a:spcPts val="1000"/>
              </a:spcBef>
              <a:spcAft>
                <a:spcPts val="1000"/>
              </a:spcAft>
              <a:buFont typeface="Wingdings" panose="05000000000000000000" pitchFamily="2" charset="2"/>
              <a:buChar char="Ø"/>
              <a:defRPr/>
            </a:pPr>
            <a:r>
              <a:rPr lang="pt-BR" sz="4400" b="0" kern="1200" dirty="0">
                <a:solidFill>
                  <a:srgbClr val="00B050"/>
                </a:solidFill>
                <a:latin typeface="Gotham HTF Black"/>
                <a:ea typeface="DejaVu Sans"/>
                <a:cs typeface="DejaVu Sans"/>
              </a:rPr>
              <a:t>CIR – COMISSÃO INTERGESTORA REGIONAL;</a:t>
            </a:r>
          </a:p>
          <a:p>
            <a:pPr marL="571500" lvl="0" indent="-571500" algn="l" defTabSz="914400" hangingPunct="1">
              <a:lnSpc>
                <a:spcPct val="90000"/>
              </a:lnSpc>
              <a:spcBef>
                <a:spcPts val="1000"/>
              </a:spcBef>
              <a:spcAft>
                <a:spcPts val="1000"/>
              </a:spcAft>
              <a:buFont typeface="Wingdings" panose="05000000000000000000" pitchFamily="2" charset="2"/>
              <a:buChar char="Ø"/>
              <a:defRPr/>
            </a:pPr>
            <a:r>
              <a:rPr lang="pt-BR" sz="4400" b="0" kern="1200" dirty="0">
                <a:solidFill>
                  <a:srgbClr val="00B050"/>
                </a:solidFill>
                <a:latin typeface="Gotham HTF Black"/>
                <a:ea typeface="DejaVu Sans"/>
                <a:cs typeface="DejaVu Sans"/>
              </a:rPr>
              <a:t>CIB – COMISSÃO INTERGESTORA BIPARTITE;</a:t>
            </a:r>
          </a:p>
          <a:p>
            <a:pPr marL="571500" lvl="0" indent="-571500" algn="l" defTabSz="914400" hangingPunct="1">
              <a:lnSpc>
                <a:spcPct val="90000"/>
              </a:lnSpc>
              <a:spcBef>
                <a:spcPts val="1000"/>
              </a:spcBef>
              <a:spcAft>
                <a:spcPts val="1000"/>
              </a:spcAft>
              <a:buFont typeface="Wingdings" panose="05000000000000000000" pitchFamily="2" charset="2"/>
              <a:buChar char="Ø"/>
              <a:defRPr/>
            </a:pPr>
            <a:r>
              <a:rPr lang="pt-BR" sz="4400" b="0" kern="1200" dirty="0">
                <a:solidFill>
                  <a:srgbClr val="00B050"/>
                </a:solidFill>
                <a:latin typeface="Gotham HTF Black"/>
                <a:ea typeface="DejaVu Sans"/>
                <a:cs typeface="DejaVu Sans"/>
              </a:rPr>
              <a:t>CIT – COMISSÃO INTERGESTORA TRIPARTITE;</a:t>
            </a:r>
          </a:p>
          <a:p>
            <a:pPr marL="571500" lvl="0" indent="-571500" algn="l" defTabSz="914400" hangingPunct="1">
              <a:lnSpc>
                <a:spcPct val="90000"/>
              </a:lnSpc>
              <a:spcBef>
                <a:spcPts val="1000"/>
              </a:spcBef>
              <a:spcAft>
                <a:spcPts val="1000"/>
              </a:spcAft>
              <a:buFont typeface="Wingdings" panose="05000000000000000000" pitchFamily="2" charset="2"/>
              <a:buChar char="Ø"/>
              <a:defRPr/>
            </a:pPr>
            <a:r>
              <a:rPr lang="pt-BR" sz="4400" b="0" kern="1200" dirty="0">
                <a:solidFill>
                  <a:srgbClr val="00B050"/>
                </a:solidFill>
                <a:latin typeface="Gotham HTF Black"/>
                <a:ea typeface="DejaVu Sans"/>
                <a:cs typeface="DejaVu Sans"/>
              </a:rPr>
              <a:t>EMENDAS PARLAMENTARES;</a:t>
            </a:r>
          </a:p>
          <a:p>
            <a:pPr marL="571500" lvl="0" indent="-571500" algn="l" defTabSz="914400" hangingPunct="1">
              <a:lnSpc>
                <a:spcPct val="90000"/>
              </a:lnSpc>
              <a:spcBef>
                <a:spcPts val="1000"/>
              </a:spcBef>
              <a:spcAft>
                <a:spcPts val="1000"/>
              </a:spcAft>
              <a:buFont typeface="Wingdings" panose="05000000000000000000" pitchFamily="2" charset="2"/>
              <a:buChar char="Ø"/>
              <a:defRPr/>
            </a:pPr>
            <a:r>
              <a:rPr lang="pt-BR" sz="4400" b="0" kern="1200" dirty="0">
                <a:solidFill>
                  <a:srgbClr val="00B050"/>
                </a:solidFill>
                <a:latin typeface="Gotham HTF Black"/>
                <a:ea typeface="DejaVu Sans"/>
                <a:cs typeface="DejaVu Sans"/>
              </a:rPr>
              <a:t>IMPORTÂNCIA DAS AÇÕES DE </a:t>
            </a:r>
            <a:r>
              <a:rPr lang="pt-BR" sz="4400" b="0" kern="1200" dirty="0" smtClean="0">
                <a:solidFill>
                  <a:srgbClr val="00B050"/>
                </a:solidFill>
                <a:latin typeface="Gotham HTF Black"/>
                <a:ea typeface="DejaVu Sans"/>
                <a:cs typeface="DejaVu Sans"/>
              </a:rPr>
              <a:t>PREVENÇÃO.</a:t>
            </a:r>
            <a:endParaRPr lang="pt-BR" sz="4400" b="0" kern="1200" dirty="0">
              <a:solidFill>
                <a:srgbClr val="00B050"/>
              </a:solidFill>
              <a:latin typeface="Gotham HTF Black"/>
              <a:ea typeface="DejaVu Sans"/>
              <a:cs typeface="DejaVu Sans"/>
            </a:endParaRPr>
          </a:p>
          <a:p>
            <a:pPr marL="571500" lvl="0" indent="-571500" algn="l" defTabSz="914400" hangingPunct="1">
              <a:lnSpc>
                <a:spcPct val="90000"/>
              </a:lnSpc>
              <a:spcBef>
                <a:spcPts val="1000"/>
              </a:spcBef>
              <a:buFont typeface="Wingdings" panose="05000000000000000000" pitchFamily="2" charset="2"/>
              <a:buChar char="Ø"/>
              <a:defRPr/>
            </a:pPr>
            <a:endParaRPr lang="pt-BR" sz="4000" b="0" kern="1200" dirty="0">
              <a:solidFill>
                <a:schemeClr val="tx1">
                  <a:lumMod val="65000"/>
                  <a:lumOff val="35000"/>
                </a:schemeClr>
              </a:solidFill>
              <a:latin typeface="Gotham HTF Black"/>
              <a:ea typeface="DejaVu Sans"/>
              <a:cs typeface="DejaVu Sans"/>
            </a:endParaRPr>
          </a:p>
          <a:p>
            <a:pPr marL="571500" lvl="0" indent="-571500" algn="l" defTabSz="914400" hangingPunct="1">
              <a:lnSpc>
                <a:spcPct val="90000"/>
              </a:lnSpc>
              <a:spcBef>
                <a:spcPts val="1000"/>
              </a:spcBef>
              <a:buFont typeface="Wingdings" panose="05000000000000000000" pitchFamily="2" charset="2"/>
              <a:buChar char="Ø"/>
              <a:defRPr/>
            </a:pPr>
            <a:endParaRPr lang="pt-BR" sz="4000" b="0" kern="1200" dirty="0">
              <a:solidFill>
                <a:schemeClr val="tx1">
                  <a:lumMod val="65000"/>
                  <a:lumOff val="35000"/>
                </a:schemeClr>
              </a:solidFill>
              <a:latin typeface="Gotham HTF Black"/>
              <a:ea typeface="DejaVu Sans"/>
              <a:cs typeface="DejaVu Sans"/>
            </a:endParaRPr>
          </a:p>
        </p:txBody>
      </p:sp>
      <p:sp>
        <p:nvSpPr>
          <p:cNvPr id="10" name="Retângulo 9"/>
          <p:cNvSpPr/>
          <p:nvPr/>
        </p:nvSpPr>
        <p:spPr>
          <a:xfrm>
            <a:off x="3285086" y="1292574"/>
            <a:ext cx="17372427" cy="1089529"/>
          </a:xfrm>
          <a:prstGeom prst="rect">
            <a:avLst/>
          </a:prstGeom>
        </p:spPr>
        <p:txBody>
          <a:bodyPr wrap="square">
            <a:spAutoFit/>
          </a:bodyPr>
          <a:lstStyle/>
          <a:p>
            <a:pPr lvl="0">
              <a:lnSpc>
                <a:spcPct val="90000"/>
              </a:lnSpc>
            </a:pPr>
            <a:r>
              <a:rPr lang="pt-BR" sz="7200" spc="-1" dirty="0">
                <a:solidFill>
                  <a:srgbClr val="FFC000"/>
                </a:solidFill>
                <a:latin typeface="GothamHTF-Black"/>
                <a:cs typeface="GothamHTF-Black"/>
              </a:rPr>
              <a:t>ORIENTAÇÕES RELEVANTES</a:t>
            </a:r>
          </a:p>
        </p:txBody>
      </p:sp>
    </p:spTree>
    <p:extLst>
      <p:ext uri="{BB962C8B-B14F-4D97-AF65-F5344CB8AC3E}">
        <p14:creationId xmlns:p14="http://schemas.microsoft.com/office/powerpoint/2010/main" val="1947198202"/>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2" name="Retângulo 1"/>
          <p:cNvSpPr/>
          <p:nvPr/>
        </p:nvSpPr>
        <p:spPr>
          <a:xfrm>
            <a:off x="3855458" y="3452990"/>
            <a:ext cx="17971477" cy="1938992"/>
          </a:xfrm>
          <a:prstGeom prst="rect">
            <a:avLst/>
          </a:prstGeom>
        </p:spPr>
        <p:txBody>
          <a:bodyPr wrap="square">
            <a:spAutoFit/>
          </a:bodyPr>
          <a:lstStyle/>
          <a:p>
            <a:pPr algn="l"/>
            <a:r>
              <a:rPr lang="pt-BR" sz="4000" b="0" dirty="0">
                <a:solidFill>
                  <a:srgbClr val="00B050"/>
                </a:solidFill>
                <a:latin typeface="GothamHTF-Black"/>
              </a:rPr>
              <a:t>Confira os valores pagos pelo Governo do Estado, via Fundo Estadual de Saúde (FES), a municípios e estabelecimentos de saúde adimplentes junto ao CADIN,</a:t>
            </a:r>
            <a:r>
              <a:rPr lang="pt-BR" sz="4000" dirty="0">
                <a:solidFill>
                  <a:srgbClr val="00B050"/>
                </a:solidFill>
                <a:latin typeface="GothamHTF-Black"/>
              </a:rPr>
              <a:t> </a:t>
            </a:r>
            <a:r>
              <a:rPr lang="pt-BR" sz="4000" u="sng" dirty="0">
                <a:solidFill>
                  <a:srgbClr val="00B050"/>
                </a:solidFill>
                <a:latin typeface="GothamHTF-Black"/>
              </a:rPr>
              <a:t>POR PROGRAMA</a:t>
            </a:r>
            <a:r>
              <a:rPr lang="pt-BR" sz="4000" dirty="0">
                <a:solidFill>
                  <a:srgbClr val="00B050"/>
                </a:solidFill>
                <a:latin typeface="GothamHTF-Black"/>
              </a:rPr>
              <a:t>.</a:t>
            </a:r>
          </a:p>
        </p:txBody>
      </p:sp>
      <p:sp>
        <p:nvSpPr>
          <p:cNvPr id="5" name="Retângulo 4"/>
          <p:cNvSpPr/>
          <p:nvPr/>
        </p:nvSpPr>
        <p:spPr>
          <a:xfrm>
            <a:off x="5138874" y="5898764"/>
            <a:ext cx="9850774" cy="830997"/>
          </a:xfrm>
          <a:prstGeom prst="rect">
            <a:avLst/>
          </a:prstGeom>
        </p:spPr>
        <p:txBody>
          <a:bodyPr wrap="none">
            <a:spAutoFit/>
          </a:bodyPr>
          <a:lstStyle/>
          <a:p>
            <a:r>
              <a:rPr lang="pt-BR" sz="4800" b="0" dirty="0">
                <a:solidFill>
                  <a:srgbClr val="0070C0"/>
                </a:solidFill>
                <a:latin typeface="GothamHTF-Black"/>
                <a:hlinkClick r:id="rId4"/>
              </a:rPr>
              <a:t>https://saude.rs.gov.br/pagamentos</a:t>
            </a:r>
            <a:endParaRPr lang="pt-BR" sz="4800" b="0" dirty="0">
              <a:solidFill>
                <a:srgbClr val="0070C0"/>
              </a:solidFill>
              <a:latin typeface="GothamHTF-Black"/>
            </a:endParaRPr>
          </a:p>
        </p:txBody>
      </p:sp>
      <p:sp>
        <p:nvSpPr>
          <p:cNvPr id="6" name="Retângulo 5"/>
          <p:cNvSpPr/>
          <p:nvPr/>
        </p:nvSpPr>
        <p:spPr>
          <a:xfrm>
            <a:off x="3745693" y="8378141"/>
            <a:ext cx="19144787" cy="1384995"/>
          </a:xfrm>
          <a:prstGeom prst="rect">
            <a:avLst/>
          </a:prstGeom>
        </p:spPr>
        <p:txBody>
          <a:bodyPr wrap="square">
            <a:spAutoFit/>
          </a:bodyPr>
          <a:lstStyle/>
          <a:p>
            <a:pPr algn="l"/>
            <a:r>
              <a:rPr lang="pt-BR" sz="4000" b="0" dirty="0">
                <a:solidFill>
                  <a:srgbClr val="00B050"/>
                </a:solidFill>
                <a:latin typeface="GothamHTF-Black"/>
              </a:rPr>
              <a:t>Confira os valores pagos pelo Governo do Estado aos credores da SES –</a:t>
            </a:r>
            <a:r>
              <a:rPr lang="pt-BR" sz="4000" dirty="0">
                <a:solidFill>
                  <a:srgbClr val="00B050"/>
                </a:solidFill>
                <a:latin typeface="GothamHTF-Black"/>
              </a:rPr>
              <a:t> </a:t>
            </a:r>
            <a:r>
              <a:rPr lang="pt-BR" sz="4000" u="sng" dirty="0">
                <a:solidFill>
                  <a:srgbClr val="00B050"/>
                </a:solidFill>
                <a:latin typeface="GothamHTF-Black"/>
              </a:rPr>
              <a:t>POR CNPJ OU CPF</a:t>
            </a:r>
          </a:p>
          <a:p>
            <a:pPr algn="just"/>
            <a:r>
              <a:rPr lang="pt-BR" sz="4400" dirty="0">
                <a:solidFill>
                  <a:srgbClr val="C00000"/>
                </a:solidFill>
                <a:latin typeface="GothamHTF-Black"/>
                <a:hlinkClick r:id="rId5"/>
              </a:rPr>
              <a:t>Caminho na página :</a:t>
            </a:r>
            <a:r>
              <a:rPr lang="pt-BR" sz="4400" dirty="0">
                <a:solidFill>
                  <a:srgbClr val="C00000"/>
                </a:solidFill>
                <a:latin typeface="GothamHTF-Black"/>
              </a:rPr>
              <a:t>  </a:t>
            </a:r>
          </a:p>
        </p:txBody>
      </p:sp>
      <p:pic>
        <p:nvPicPr>
          <p:cNvPr id="11" name="Imagem 10"/>
          <p:cNvPicPr>
            <a:picLocks noChangeAspect="1"/>
          </p:cNvPicPr>
          <p:nvPr/>
        </p:nvPicPr>
        <p:blipFill>
          <a:blip r:embed="rId6"/>
          <a:stretch>
            <a:fillRect/>
          </a:stretch>
        </p:blipFill>
        <p:spPr>
          <a:xfrm>
            <a:off x="9501147" y="9173231"/>
            <a:ext cx="4636884" cy="1676478"/>
          </a:xfrm>
          <a:prstGeom prst="rect">
            <a:avLst/>
          </a:prstGeom>
        </p:spPr>
      </p:pic>
      <p:sp>
        <p:nvSpPr>
          <p:cNvPr id="7" name="Retângulo 6"/>
          <p:cNvSpPr/>
          <p:nvPr/>
        </p:nvSpPr>
        <p:spPr>
          <a:xfrm>
            <a:off x="3504695" y="11442294"/>
            <a:ext cx="14161249" cy="830997"/>
          </a:xfrm>
          <a:prstGeom prst="rect">
            <a:avLst/>
          </a:prstGeom>
        </p:spPr>
        <p:txBody>
          <a:bodyPr wrap="none">
            <a:spAutoFit/>
          </a:bodyPr>
          <a:lstStyle/>
          <a:p>
            <a:r>
              <a:rPr lang="pt-BR" sz="4800" b="0" dirty="0">
                <a:latin typeface="GothamHTF-Black"/>
                <a:hlinkClick r:id="rId7"/>
              </a:rPr>
              <a:t>http://www1.saude.rs.gov.br/wsa/portal/relatorio.jsp</a:t>
            </a:r>
            <a:endParaRPr lang="pt-BR" sz="4800" b="0" dirty="0">
              <a:latin typeface="GothamHTF-Black"/>
            </a:endParaRPr>
          </a:p>
        </p:txBody>
      </p:sp>
      <p:sp>
        <p:nvSpPr>
          <p:cNvPr id="8" name="CaixaDeTexto 7"/>
          <p:cNvSpPr txBox="1"/>
          <p:nvPr/>
        </p:nvSpPr>
        <p:spPr>
          <a:xfrm>
            <a:off x="4747846" y="687122"/>
            <a:ext cx="15931662"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pt-BR" sz="6000" b="1" i="0" u="none" strike="noStrike" cap="none" spc="0" normalizeH="0" baseline="0" dirty="0">
                <a:ln>
                  <a:noFill/>
                </a:ln>
                <a:solidFill>
                  <a:srgbClr val="FFC000"/>
                </a:solidFill>
                <a:effectLst/>
                <a:uFillTx/>
                <a:latin typeface="GothamHTF-Black"/>
                <a:sym typeface="Helvetica Neue"/>
              </a:rPr>
              <a:t>PESQUISA DOS VALORES PAGOS PELA SES</a:t>
            </a:r>
          </a:p>
        </p:txBody>
      </p:sp>
    </p:spTree>
    <p:extLst>
      <p:ext uri="{BB962C8B-B14F-4D97-AF65-F5344CB8AC3E}">
        <p14:creationId xmlns:p14="http://schemas.microsoft.com/office/powerpoint/2010/main" val="2868205439"/>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pic>
        <p:nvPicPr>
          <p:cNvPr id="5" name="Picture 2" descr="Governo lança campanha para reforçar cuidados contra o coronavírus -  Secretaria da Saú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7714" y="2912487"/>
            <a:ext cx="9889013" cy="8347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643041"/>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stretch>
            <a:fillRect/>
          </a:stretch>
        </p:blipFill>
        <p:spPr>
          <a:xfrm>
            <a:off x="6528792" y="4913459"/>
            <a:ext cx="11326415" cy="3889081"/>
          </a:xfrm>
          <a:prstGeom prst="rect">
            <a:avLst/>
          </a:prstGeom>
          <a:ln w="12700">
            <a:miter lim="400000"/>
          </a:ln>
        </p:spPr>
      </p:pic>
      <p:pic>
        <p:nvPicPr>
          <p:cNvPr id="172"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pic>
        <p:nvPicPr>
          <p:cNvPr id="173" name="Image" descr="Image"/>
          <p:cNvPicPr>
            <a:picLocks noChangeAspect="1"/>
          </p:cNvPicPr>
          <p:nvPr/>
        </p:nvPicPr>
        <p:blipFill>
          <a:blip r:embed="rId4"/>
          <a:stretch>
            <a:fillRect/>
          </a:stretch>
        </p:blipFill>
        <p:spPr>
          <a:xfrm>
            <a:off x="11070698" y="11315424"/>
            <a:ext cx="6194467" cy="1701155"/>
          </a:xfrm>
          <a:prstGeom prst="rect">
            <a:avLst/>
          </a:prstGeom>
          <a:ln w="12700">
            <a:miter lim="400000"/>
          </a:ln>
        </p:spPr>
      </p:pic>
      <p:sp>
        <p:nvSpPr>
          <p:cNvPr id="174" name="Promoção"/>
          <p:cNvSpPr txBox="1"/>
          <p:nvPr/>
        </p:nvSpPr>
        <p:spPr>
          <a:xfrm>
            <a:off x="12570386" y="10687309"/>
            <a:ext cx="1597546"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000" b="0" spc="200">
                <a:latin typeface="Open Sans Bold"/>
                <a:ea typeface="Open Sans Bold"/>
                <a:cs typeface="Open Sans Bold"/>
                <a:sym typeface="Open Sans Bold"/>
              </a:defRPr>
            </a:lvl1pPr>
          </a:lstStyle>
          <a:p>
            <a:r>
              <a:rPr dirty="0" err="1"/>
              <a:t>Promoção</a:t>
            </a: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3" name="Retângulo 2"/>
          <p:cNvSpPr/>
          <p:nvPr/>
        </p:nvSpPr>
        <p:spPr>
          <a:xfrm>
            <a:off x="3968261" y="3287792"/>
            <a:ext cx="17238784" cy="5632311"/>
          </a:xfrm>
          <a:prstGeom prst="rect">
            <a:avLst/>
          </a:prstGeom>
        </p:spPr>
        <p:txBody>
          <a:bodyPr wrap="square">
            <a:spAutoFit/>
          </a:bodyPr>
          <a:lstStyle/>
          <a:p>
            <a:r>
              <a:rPr lang="pt-BR" sz="4000" b="0" dirty="0">
                <a:solidFill>
                  <a:srgbClr val="00B050"/>
                </a:solidFill>
                <a:latin typeface="Gotham HTF Black"/>
              </a:rPr>
              <a:t>Secretária de Estado da Saúde: </a:t>
            </a:r>
            <a:r>
              <a:rPr lang="pt-BR" sz="4000" b="0" dirty="0" err="1">
                <a:solidFill>
                  <a:srgbClr val="00B050"/>
                </a:solidFill>
                <a:latin typeface="Gotham HTF Black"/>
              </a:rPr>
              <a:t>Arita</a:t>
            </a:r>
            <a:r>
              <a:rPr lang="pt-BR" sz="4000" b="0" dirty="0">
                <a:solidFill>
                  <a:srgbClr val="00B050"/>
                </a:solidFill>
                <a:latin typeface="Gotham HTF Black"/>
              </a:rPr>
              <a:t> </a:t>
            </a:r>
            <a:r>
              <a:rPr lang="pt-BR" sz="4000" b="0" dirty="0" err="1">
                <a:solidFill>
                  <a:srgbClr val="00B050"/>
                </a:solidFill>
                <a:latin typeface="Gotham HTF Black"/>
              </a:rPr>
              <a:t>Bergmann</a:t>
            </a:r>
            <a:endParaRPr lang="pt-BR" sz="4000" b="0" dirty="0">
              <a:solidFill>
                <a:srgbClr val="00B050"/>
              </a:solidFill>
              <a:latin typeface="Gotham HTF Black"/>
            </a:endParaRPr>
          </a:p>
          <a:p>
            <a:endParaRPr lang="pt-BR" sz="4000" b="0" dirty="0">
              <a:solidFill>
                <a:srgbClr val="00B050"/>
              </a:solidFill>
              <a:latin typeface="Gotham HTF Black"/>
            </a:endParaRPr>
          </a:p>
          <a:p>
            <a:r>
              <a:rPr lang="pt-BR" sz="4000" b="0" dirty="0">
                <a:solidFill>
                  <a:srgbClr val="00B050"/>
                </a:solidFill>
                <a:latin typeface="Gotham HTF Black"/>
              </a:rPr>
              <a:t>Contatos: (51) 3288-5805 / 5806 - </a:t>
            </a:r>
            <a:r>
              <a:rPr lang="pt-BR" sz="4000" b="0" i="1" dirty="0">
                <a:solidFill>
                  <a:srgbClr val="00B050"/>
                </a:solidFill>
                <a:latin typeface="Gotham HTF Black"/>
              </a:rPr>
              <a:t>secretaria@saude.rs.gov.br</a:t>
            </a:r>
          </a:p>
          <a:p>
            <a:endParaRPr lang="pt-BR" sz="4000" b="0" dirty="0">
              <a:solidFill>
                <a:srgbClr val="C00000"/>
              </a:solidFill>
              <a:latin typeface="GothamHTF-Black"/>
            </a:endParaRPr>
          </a:p>
          <a:p>
            <a:r>
              <a:rPr lang="pt-BR" sz="4000" b="0" dirty="0">
                <a:solidFill>
                  <a:srgbClr val="C00000"/>
                </a:solidFill>
                <a:latin typeface="GothamHTF-Black"/>
              </a:rPr>
              <a:t>Secretária-adjunta: </a:t>
            </a:r>
            <a:r>
              <a:rPr lang="pt-BR" sz="4000" b="0" dirty="0" err="1">
                <a:solidFill>
                  <a:srgbClr val="C00000"/>
                </a:solidFill>
                <a:latin typeface="GothamHTF-Black"/>
              </a:rPr>
              <a:t>Aglaé</a:t>
            </a:r>
            <a:r>
              <a:rPr lang="pt-BR" sz="4000" b="0" dirty="0">
                <a:solidFill>
                  <a:srgbClr val="C00000"/>
                </a:solidFill>
                <a:latin typeface="GothamHTF-Black"/>
              </a:rPr>
              <a:t> Regina da Silva</a:t>
            </a:r>
            <a:endParaRPr lang="pt-BR" sz="4400" dirty="0"/>
          </a:p>
          <a:p>
            <a:endParaRPr lang="pt-BR" sz="4000" b="0" i="1" dirty="0">
              <a:solidFill>
                <a:srgbClr val="00B050"/>
              </a:solidFill>
              <a:latin typeface="Gotham HTF Black"/>
            </a:endParaRPr>
          </a:p>
          <a:p>
            <a:endParaRPr lang="pt-BR" sz="4000" b="0" i="1" dirty="0">
              <a:solidFill>
                <a:srgbClr val="00B050"/>
              </a:solidFill>
              <a:latin typeface="Gotham HTF Black"/>
            </a:endParaRPr>
          </a:p>
          <a:p>
            <a:r>
              <a:rPr lang="pt-BR" sz="4000" b="0" dirty="0">
                <a:solidFill>
                  <a:srgbClr val="00B050"/>
                </a:solidFill>
                <a:latin typeface="Gotham HTF Black"/>
              </a:rPr>
              <a:t>Endereço: Av. Borges de Medeiros, 1501 - 6º andar - Bairro Praia de Belas - Porto Alegre/RS.</a:t>
            </a:r>
          </a:p>
        </p:txBody>
      </p:sp>
      <p:sp>
        <p:nvSpPr>
          <p:cNvPr id="4" name="Retângulo 3"/>
          <p:cNvSpPr/>
          <p:nvPr/>
        </p:nvSpPr>
        <p:spPr>
          <a:xfrm>
            <a:off x="3833446" y="1630959"/>
            <a:ext cx="17373599" cy="1089529"/>
          </a:xfrm>
          <a:prstGeom prst="rect">
            <a:avLst/>
          </a:prstGeom>
        </p:spPr>
        <p:txBody>
          <a:bodyPr wrap="square">
            <a:spAutoFit/>
          </a:bodyPr>
          <a:lstStyle/>
          <a:p>
            <a:pPr>
              <a:lnSpc>
                <a:spcPct val="90000"/>
              </a:lnSpc>
            </a:pPr>
            <a:r>
              <a:rPr lang="pt-BR" sz="7200" spc="-1" dirty="0">
                <a:solidFill>
                  <a:srgbClr val="FFC000"/>
                </a:solidFill>
                <a:latin typeface="GothamHTF-Black"/>
                <a:cs typeface="GothamHTF-Black"/>
              </a:rPr>
              <a:t>GABINETE</a:t>
            </a:r>
          </a:p>
        </p:txBody>
      </p:sp>
      <p:sp>
        <p:nvSpPr>
          <p:cNvPr id="5" name="CaixaDeTexto 4"/>
          <p:cNvSpPr txBox="1"/>
          <p:nvPr/>
        </p:nvSpPr>
        <p:spPr>
          <a:xfrm flipH="1">
            <a:off x="5877320" y="10240834"/>
            <a:ext cx="13547189"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pt-BR" sz="4000" dirty="0">
                <a:solidFill>
                  <a:srgbClr val="FFC000"/>
                </a:solidFill>
                <a:latin typeface="GothamHTF-Black"/>
              </a:rPr>
              <a:t>CHEFE DE GABINETE: </a:t>
            </a:r>
            <a:r>
              <a:rPr lang="pt-BR" sz="4000" b="0" dirty="0">
                <a:solidFill>
                  <a:srgbClr val="FFC000"/>
                </a:solidFill>
                <a:latin typeface="GothamHTF-Black"/>
              </a:rPr>
              <a:t>LIZETE ALBERTO</a:t>
            </a:r>
            <a:endParaRPr lang="pt-BR" sz="4000" dirty="0">
              <a:solidFill>
                <a:srgbClr val="FFC000"/>
              </a:solidFill>
              <a:latin typeface="GothamHTF-Black"/>
            </a:endParaRPr>
          </a:p>
        </p:txBody>
      </p:sp>
    </p:spTree>
    <p:extLst>
      <p:ext uri="{BB962C8B-B14F-4D97-AF65-F5344CB8AC3E}">
        <p14:creationId xmlns:p14="http://schemas.microsoft.com/office/powerpoint/2010/main" val="381057684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3" name="Retângulo 2"/>
          <p:cNvSpPr/>
          <p:nvPr/>
        </p:nvSpPr>
        <p:spPr>
          <a:xfrm>
            <a:off x="3968261" y="3287792"/>
            <a:ext cx="17238784" cy="6524863"/>
          </a:xfrm>
          <a:prstGeom prst="rect">
            <a:avLst/>
          </a:prstGeom>
        </p:spPr>
        <p:txBody>
          <a:bodyPr wrap="square" lIns="91440" tIns="45720" rIns="91440" bIns="45720" anchor="t">
            <a:spAutoFit/>
          </a:bodyPr>
          <a:lstStyle/>
          <a:p>
            <a:pPr algn="just"/>
            <a:r>
              <a:rPr lang="pt-BR" sz="4000" b="0" dirty="0">
                <a:solidFill>
                  <a:srgbClr val="00B050"/>
                </a:solidFill>
                <a:latin typeface="GothamHTF-Black"/>
              </a:rPr>
              <a:t>A Direção Geral tem a função de coordenar e supervisionar, sob a orientação do Secretário de Estado, as atividades de planejamento, organização, execução e controle das funções técnicas e administrativas desenvolvidas pelos órgãos de execução e de apoio administrativo; promover a articulação e a integração das políticas definidas pela Pasta; auxiliar o Secretário no exercício de suas atribuições e responsabilidades; além de promover a articulação da Secretaria com os órgãos vinculados e o acompanhamento da atuação desses.</a:t>
            </a:r>
          </a:p>
          <a:p>
            <a:r>
              <a:rPr lang="pt-BR" b="0" dirty="0"/>
              <a:t>  </a:t>
            </a:r>
          </a:p>
          <a:p>
            <a:r>
              <a:rPr lang="pt-BR" sz="3600" b="0" dirty="0">
                <a:solidFill>
                  <a:srgbClr val="00B050"/>
                </a:solidFill>
                <a:latin typeface="Gotham HTF Black"/>
              </a:rPr>
              <a:t>Contatos: (51) 3288-5808 -  </a:t>
            </a:r>
            <a:r>
              <a:rPr lang="pt-BR" sz="3600" b="0" i="1" dirty="0">
                <a:solidFill>
                  <a:srgbClr val="00B050"/>
                </a:solidFill>
                <a:latin typeface="Gotham HTF Black"/>
              </a:rPr>
              <a:t>dg@saude.rs.gov.br</a:t>
            </a:r>
            <a:endParaRPr lang="pt-BR" sz="3600" b="0" dirty="0">
              <a:solidFill>
                <a:srgbClr val="00B050"/>
              </a:solidFill>
              <a:latin typeface="Gotham HTF Black"/>
            </a:endParaRPr>
          </a:p>
          <a:p>
            <a:r>
              <a:rPr lang="pt-BR" sz="3600" b="0" dirty="0">
                <a:solidFill>
                  <a:srgbClr val="00B050"/>
                </a:solidFill>
                <a:latin typeface="Gotham HTF Black"/>
              </a:rPr>
              <a:t>Endereço: Av. Borges de Medeiros, 1501 - 5º andar – Bairro Praia de Belas - Porto Alegre/RS</a:t>
            </a:r>
            <a:r>
              <a:rPr lang="pt-BR" b="0" dirty="0"/>
              <a:t>.</a:t>
            </a:r>
          </a:p>
        </p:txBody>
      </p:sp>
      <p:sp>
        <p:nvSpPr>
          <p:cNvPr id="4" name="Retângulo 3"/>
          <p:cNvSpPr/>
          <p:nvPr/>
        </p:nvSpPr>
        <p:spPr>
          <a:xfrm>
            <a:off x="3833446" y="1630959"/>
            <a:ext cx="17373599" cy="1089529"/>
          </a:xfrm>
          <a:prstGeom prst="rect">
            <a:avLst/>
          </a:prstGeom>
        </p:spPr>
        <p:txBody>
          <a:bodyPr wrap="square">
            <a:spAutoFit/>
          </a:bodyPr>
          <a:lstStyle/>
          <a:p>
            <a:pPr>
              <a:lnSpc>
                <a:spcPct val="90000"/>
              </a:lnSpc>
            </a:pPr>
            <a:r>
              <a:rPr lang="pt-BR" sz="7200" spc="-1" dirty="0">
                <a:solidFill>
                  <a:srgbClr val="FFC000"/>
                </a:solidFill>
                <a:latin typeface="GothamHTF-Black"/>
                <a:cs typeface="GothamHTF-Black"/>
              </a:rPr>
              <a:t>DIREÇÃO GERAL</a:t>
            </a:r>
          </a:p>
        </p:txBody>
      </p:sp>
      <p:sp>
        <p:nvSpPr>
          <p:cNvPr id="5" name="CaixaDeTexto 4"/>
          <p:cNvSpPr txBox="1"/>
          <p:nvPr/>
        </p:nvSpPr>
        <p:spPr>
          <a:xfrm flipH="1">
            <a:off x="4551984" y="11353959"/>
            <a:ext cx="13547189"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pt-BR" sz="4000" dirty="0">
                <a:solidFill>
                  <a:srgbClr val="C00000"/>
                </a:solidFill>
                <a:latin typeface="GothamHTF-Black"/>
              </a:rPr>
              <a:t>DIRETORA GERAL : </a:t>
            </a:r>
            <a:r>
              <a:rPr lang="pt-BR" sz="4000" b="0" dirty="0" err="1">
                <a:solidFill>
                  <a:srgbClr val="C00000"/>
                </a:solidFill>
                <a:latin typeface="GothamHTF-Black"/>
              </a:rPr>
              <a:t>Aglaé</a:t>
            </a:r>
            <a:r>
              <a:rPr lang="pt-BR" sz="4000" b="0" dirty="0">
                <a:solidFill>
                  <a:srgbClr val="C00000"/>
                </a:solidFill>
                <a:latin typeface="GothamHTF-Black"/>
              </a:rPr>
              <a:t> Regina da Silva</a:t>
            </a:r>
            <a:endParaRPr lang="pt-BR" sz="4000" dirty="0">
              <a:solidFill>
                <a:srgbClr val="C00000"/>
              </a:solidFill>
              <a:latin typeface="GothamHTF-Black"/>
            </a:endParaRPr>
          </a:p>
        </p:txBody>
      </p:sp>
    </p:spTree>
    <p:extLst>
      <p:ext uri="{BB962C8B-B14F-4D97-AF65-F5344CB8AC3E}">
        <p14:creationId xmlns:p14="http://schemas.microsoft.com/office/powerpoint/2010/main" val="419623514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3" name="Retângulo 2"/>
          <p:cNvSpPr/>
          <p:nvPr/>
        </p:nvSpPr>
        <p:spPr>
          <a:xfrm>
            <a:off x="3704492" y="3686554"/>
            <a:ext cx="17238784" cy="4387420"/>
          </a:xfrm>
          <a:prstGeom prst="rect">
            <a:avLst/>
          </a:prstGeom>
        </p:spPr>
        <p:txBody>
          <a:bodyPr wrap="square">
            <a:spAutoFit/>
          </a:bodyPr>
          <a:lstStyle/>
          <a:p>
            <a:pPr algn="just">
              <a:lnSpc>
                <a:spcPct val="150000"/>
              </a:lnSpc>
            </a:pPr>
            <a:r>
              <a:rPr lang="pt-BR" sz="4800" dirty="0">
                <a:solidFill>
                  <a:srgbClr val="00B050"/>
                </a:solidFill>
                <a:latin typeface="GothamHTF-Black"/>
              </a:rPr>
              <a:t>O Fundo Estadual de Saúde – RS é a unidade gestora dos recursos orçamentários e financeiros destinados a atender as despesas com ações e serviços públicos de saúde, realizadas pelo Estado.</a:t>
            </a:r>
          </a:p>
        </p:txBody>
      </p:sp>
      <p:sp>
        <p:nvSpPr>
          <p:cNvPr id="4" name="Retângulo 3"/>
          <p:cNvSpPr/>
          <p:nvPr/>
        </p:nvSpPr>
        <p:spPr>
          <a:xfrm>
            <a:off x="3833446" y="1630959"/>
            <a:ext cx="17373599" cy="1089529"/>
          </a:xfrm>
          <a:prstGeom prst="rect">
            <a:avLst/>
          </a:prstGeom>
        </p:spPr>
        <p:txBody>
          <a:bodyPr wrap="square">
            <a:spAutoFit/>
          </a:bodyPr>
          <a:lstStyle/>
          <a:p>
            <a:pPr>
              <a:lnSpc>
                <a:spcPct val="90000"/>
              </a:lnSpc>
            </a:pPr>
            <a:r>
              <a:rPr lang="pt-BR" sz="7200" spc="-1" dirty="0">
                <a:solidFill>
                  <a:srgbClr val="FFC000"/>
                </a:solidFill>
                <a:latin typeface="GothamHTF-Black"/>
                <a:cs typeface="GothamHTF-Black"/>
              </a:rPr>
              <a:t>FUNDO ESTADUAL DE SAÚDE - FES</a:t>
            </a:r>
          </a:p>
        </p:txBody>
      </p:sp>
      <p:sp>
        <p:nvSpPr>
          <p:cNvPr id="5" name="CaixaDeTexto 4"/>
          <p:cNvSpPr txBox="1"/>
          <p:nvPr/>
        </p:nvSpPr>
        <p:spPr>
          <a:xfrm flipH="1">
            <a:off x="4465490" y="9278758"/>
            <a:ext cx="13547189"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pt-BR" sz="4000" dirty="0">
                <a:solidFill>
                  <a:srgbClr val="C00000"/>
                </a:solidFill>
                <a:latin typeface="GothamHTF-Black"/>
              </a:rPr>
              <a:t>DIRETORA: MERIANA EL-KEK </a:t>
            </a:r>
          </a:p>
          <a:p>
            <a:pPr marL="0" marR="0" indent="0" algn="ctr" defTabSz="825500" rtl="0" fontAlgn="auto" latinLnBrk="0" hangingPunct="0">
              <a:lnSpc>
                <a:spcPct val="100000"/>
              </a:lnSpc>
              <a:spcBef>
                <a:spcPts val="0"/>
              </a:spcBef>
              <a:spcAft>
                <a:spcPts val="0"/>
              </a:spcAft>
              <a:buClrTx/>
              <a:buSzTx/>
              <a:buFontTx/>
              <a:buNone/>
              <a:tabLst/>
            </a:pPr>
            <a:r>
              <a:rPr kumimoji="0" lang="pt-BR" sz="4000" b="1" i="0" u="none" strike="noStrike" cap="none" spc="0" normalizeH="0" baseline="0" dirty="0">
                <a:ln>
                  <a:noFill/>
                </a:ln>
                <a:solidFill>
                  <a:srgbClr val="C00000"/>
                </a:solidFill>
                <a:effectLst/>
                <a:uFillTx/>
                <a:latin typeface="GothamHTF-Black"/>
                <a:sym typeface="Helvetica Neue"/>
              </a:rPr>
              <a:t>Fone: 3288.5875</a:t>
            </a:r>
          </a:p>
        </p:txBody>
      </p:sp>
    </p:spTree>
    <p:extLst>
      <p:ext uri="{BB962C8B-B14F-4D97-AF65-F5344CB8AC3E}">
        <p14:creationId xmlns:p14="http://schemas.microsoft.com/office/powerpoint/2010/main" val="202180142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2"/>
          <a:stretch>
            <a:fillRect/>
          </a:stretch>
        </p:blipFill>
        <p:spPr>
          <a:xfrm>
            <a:off x="19847814" y="11817241"/>
            <a:ext cx="3958242" cy="1359117"/>
          </a:xfrm>
          <a:prstGeom prst="rect">
            <a:avLst/>
          </a:prstGeom>
          <a:ln w="12700">
            <a:miter lim="400000"/>
          </a:ln>
        </p:spPr>
      </p:pic>
      <p:sp>
        <p:nvSpPr>
          <p:cNvPr id="168"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5232945" y="6191152"/>
            <a:ext cx="10704749"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4000" b="0">
                <a:latin typeface="Open Sans Light"/>
                <a:ea typeface="Open Sans Light"/>
                <a:cs typeface="Open Sans Light"/>
                <a:sym typeface="Open Sans Light"/>
              </a:defRPr>
            </a:lvl1pPr>
          </a:lstStyle>
          <a:p>
            <a:endParaRPr lang="pt-BR" dirty="0"/>
          </a:p>
          <a:p>
            <a:endParaRPr dirty="0"/>
          </a:p>
        </p:txBody>
      </p:sp>
      <p:pic>
        <p:nvPicPr>
          <p:cNvPr id="169" name="Image" descr="Image"/>
          <p:cNvPicPr>
            <a:picLocks noChangeAspect="1"/>
          </p:cNvPicPr>
          <p:nvPr/>
        </p:nvPicPr>
        <p:blipFill>
          <a:blip r:embed="rId3"/>
          <a:stretch>
            <a:fillRect/>
          </a:stretch>
        </p:blipFill>
        <p:spPr>
          <a:xfrm rot="16200000">
            <a:off x="-4559094" y="5062123"/>
            <a:ext cx="13716001" cy="3591754"/>
          </a:xfrm>
          <a:prstGeom prst="rect">
            <a:avLst/>
          </a:prstGeom>
          <a:ln w="12700">
            <a:miter lim="400000"/>
          </a:ln>
        </p:spPr>
      </p:pic>
      <p:sp>
        <p:nvSpPr>
          <p:cNvPr id="3" name="Retângulo 2"/>
          <p:cNvSpPr/>
          <p:nvPr/>
        </p:nvSpPr>
        <p:spPr>
          <a:xfrm>
            <a:off x="3475892" y="3392647"/>
            <a:ext cx="18663139" cy="8094524"/>
          </a:xfrm>
          <a:prstGeom prst="rect">
            <a:avLst/>
          </a:prstGeom>
        </p:spPr>
        <p:txBody>
          <a:bodyPr wrap="square">
            <a:spAutoFit/>
          </a:bodyPr>
          <a:lstStyle/>
          <a:p>
            <a:pPr algn="just"/>
            <a:r>
              <a:rPr lang="pt-BR" sz="4000" b="0" dirty="0">
                <a:solidFill>
                  <a:srgbClr val="00B050"/>
                </a:solidFill>
                <a:latin typeface="Gotham HTF Black"/>
              </a:rPr>
              <a:t>A </a:t>
            </a:r>
            <a:r>
              <a:rPr lang="pt-BR" sz="4000" b="0" dirty="0" err="1">
                <a:solidFill>
                  <a:srgbClr val="00B050"/>
                </a:solidFill>
                <a:latin typeface="Gotham HTF Black"/>
              </a:rPr>
              <a:t>Assteplan</a:t>
            </a:r>
            <a:r>
              <a:rPr lang="pt-BR" sz="4000" b="0" dirty="0">
                <a:solidFill>
                  <a:srgbClr val="00B050"/>
                </a:solidFill>
                <a:latin typeface="Gotham HTF Black"/>
              </a:rPr>
              <a:t> assessora tecnicamente em aspectos relacionados ao planejamento, programação, controle e avaliação em saúde, com a finalidade de garantir a implementação da Política de Saúde. Também coordena a elaboração de propostas do Plano Plurianual, Lei de Diretrizes Orçamentárias e do Orçamento Anual da Secretaria; a elaboração do Plano Estadual de Saúde e do Relatório de Gestão Estadual e, ainda, a Regionalização da Saúde no RS.</a:t>
            </a:r>
          </a:p>
          <a:p>
            <a:pPr algn="just"/>
            <a:endParaRPr lang="pt-BR" sz="4000" b="0" dirty="0">
              <a:solidFill>
                <a:srgbClr val="00B050"/>
              </a:solidFill>
              <a:latin typeface="Gotham HTF Black"/>
            </a:endParaRPr>
          </a:p>
          <a:p>
            <a:r>
              <a:rPr lang="pt-BR" sz="4000" b="0" dirty="0">
                <a:solidFill>
                  <a:srgbClr val="C00000"/>
                </a:solidFill>
                <a:latin typeface="Gotham HTF Black"/>
              </a:rPr>
              <a:t>Diretor: Cristian Guimarães</a:t>
            </a:r>
          </a:p>
          <a:p>
            <a:r>
              <a:rPr lang="pt-BR" sz="4000" b="0" dirty="0">
                <a:solidFill>
                  <a:srgbClr val="C00000"/>
                </a:solidFill>
                <a:latin typeface="Gotham HTF Black"/>
              </a:rPr>
              <a:t>Diretora substituta: Marilu Rejane </a:t>
            </a:r>
            <a:r>
              <a:rPr lang="pt-BR" sz="4000" b="0" dirty="0" err="1">
                <a:solidFill>
                  <a:srgbClr val="C00000"/>
                </a:solidFill>
                <a:latin typeface="Gotham HTF Black"/>
              </a:rPr>
              <a:t>Niches</a:t>
            </a:r>
            <a:r>
              <a:rPr lang="pt-BR" sz="4000" b="0" dirty="0">
                <a:solidFill>
                  <a:srgbClr val="C00000"/>
                </a:solidFill>
                <a:latin typeface="Gotham HTF Black"/>
              </a:rPr>
              <a:t> Custódio</a:t>
            </a:r>
          </a:p>
          <a:p>
            <a:r>
              <a:rPr lang="pt-BR" sz="4000" b="0" dirty="0">
                <a:solidFill>
                  <a:srgbClr val="00B050"/>
                </a:solidFill>
                <a:latin typeface="Gotham HTF Black"/>
              </a:rPr>
              <a:t>Contatos: (51) 3288-5818 - </a:t>
            </a:r>
            <a:r>
              <a:rPr lang="pt-BR" sz="4000" b="0" i="1" dirty="0">
                <a:solidFill>
                  <a:srgbClr val="00B050"/>
                </a:solidFill>
                <a:latin typeface="Gotham HTF Black"/>
              </a:rPr>
              <a:t>assteplan@saude.rs.gov.br</a:t>
            </a:r>
            <a:r>
              <a:rPr lang="pt-BR" sz="4000" b="0" dirty="0">
                <a:solidFill>
                  <a:srgbClr val="00B050"/>
                </a:solidFill>
                <a:latin typeface="Gotham HTF Black"/>
              </a:rPr>
              <a:t/>
            </a:r>
            <a:br>
              <a:rPr lang="pt-BR" sz="4000" b="0" dirty="0">
                <a:solidFill>
                  <a:srgbClr val="00B050"/>
                </a:solidFill>
                <a:latin typeface="Gotham HTF Black"/>
              </a:rPr>
            </a:br>
            <a:endParaRPr lang="pt-BR" sz="4000" b="0" dirty="0">
              <a:solidFill>
                <a:srgbClr val="00B050"/>
              </a:solidFill>
              <a:latin typeface="Gotham HTF Black"/>
            </a:endParaRPr>
          </a:p>
          <a:p>
            <a:r>
              <a:rPr lang="pt-BR" sz="4000" b="0" dirty="0">
                <a:solidFill>
                  <a:srgbClr val="00B050"/>
                </a:solidFill>
                <a:latin typeface="Gotham HTF Black"/>
              </a:rPr>
              <a:t>Endereço: Av. Borges de Medeiros, 1501 - 6º andar - Bairro Praia de Belas - Porto Alegre/RS.</a:t>
            </a:r>
          </a:p>
        </p:txBody>
      </p:sp>
      <p:sp>
        <p:nvSpPr>
          <p:cNvPr id="4" name="Retângulo 3"/>
          <p:cNvSpPr/>
          <p:nvPr/>
        </p:nvSpPr>
        <p:spPr>
          <a:xfrm>
            <a:off x="3833446" y="1630959"/>
            <a:ext cx="18305585" cy="923330"/>
          </a:xfrm>
          <a:prstGeom prst="rect">
            <a:avLst/>
          </a:prstGeom>
        </p:spPr>
        <p:txBody>
          <a:bodyPr wrap="square">
            <a:spAutoFit/>
          </a:bodyPr>
          <a:lstStyle/>
          <a:p>
            <a:pPr>
              <a:lnSpc>
                <a:spcPct val="90000"/>
              </a:lnSpc>
            </a:pPr>
            <a:r>
              <a:rPr lang="pt-BR" sz="6000" spc="-1" dirty="0">
                <a:solidFill>
                  <a:srgbClr val="FFC000"/>
                </a:solidFill>
                <a:latin typeface="GothamHTF-Black"/>
                <a:cs typeface="GothamHTF-Black"/>
              </a:rPr>
              <a:t>ASSESSORIA DE GESTÃO E PLANEJAMENTO</a:t>
            </a:r>
          </a:p>
        </p:txBody>
      </p:sp>
    </p:spTree>
    <p:extLst>
      <p:ext uri="{BB962C8B-B14F-4D97-AF65-F5344CB8AC3E}">
        <p14:creationId xmlns:p14="http://schemas.microsoft.com/office/powerpoint/2010/main" val="340181077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1234</TotalTime>
  <Words>3911</Words>
  <Application>Microsoft Office PowerPoint</Application>
  <PresentationFormat>Personalizar</PresentationFormat>
  <Paragraphs>508</Paragraphs>
  <Slides>58</Slides>
  <Notes>2</Notes>
  <HiddenSlides>0</HiddenSlides>
  <MMClips>0</MMClips>
  <ScaleCrop>false</ScaleCrop>
  <HeadingPairs>
    <vt:vector size="8" baseType="variant">
      <vt:variant>
        <vt:lpstr>Fontes usadas</vt:lpstr>
      </vt:variant>
      <vt:variant>
        <vt:i4>21</vt:i4>
      </vt:variant>
      <vt:variant>
        <vt:lpstr>Tema</vt:lpstr>
      </vt:variant>
      <vt:variant>
        <vt:i4>1</vt:i4>
      </vt:variant>
      <vt:variant>
        <vt:lpstr>Servidores OLE inseridos</vt:lpstr>
      </vt:variant>
      <vt:variant>
        <vt:i4>1</vt:i4>
      </vt:variant>
      <vt:variant>
        <vt:lpstr>Títulos de slides</vt:lpstr>
      </vt:variant>
      <vt:variant>
        <vt:i4>58</vt:i4>
      </vt:variant>
    </vt:vector>
  </HeadingPairs>
  <TitlesOfParts>
    <vt:vector size="81" baseType="lpstr">
      <vt:lpstr>Arial</vt:lpstr>
      <vt:lpstr>Calibri</vt:lpstr>
      <vt:lpstr>DejaVu Sans</vt:lpstr>
      <vt:lpstr>Gisha</vt:lpstr>
      <vt:lpstr>Gotham Bold</vt:lpstr>
      <vt:lpstr>Gotham HTF Black</vt:lpstr>
      <vt:lpstr>Gotham HTF Book</vt:lpstr>
      <vt:lpstr>Gotham HTF Ultra</vt:lpstr>
      <vt:lpstr>GothamHTF-Black</vt:lpstr>
      <vt:lpstr>Helvetica</vt:lpstr>
      <vt:lpstr>Helvetica Neue</vt:lpstr>
      <vt:lpstr>Helvetica Neue Light</vt:lpstr>
      <vt:lpstr>Helvetica Neue Medium</vt:lpstr>
      <vt:lpstr>Open Sans</vt:lpstr>
      <vt:lpstr>Open Sans Bold</vt:lpstr>
      <vt:lpstr>Open Sans Light</vt:lpstr>
      <vt:lpstr>Roboto Light</vt:lpstr>
      <vt:lpstr>Segoe UI</vt:lpstr>
      <vt:lpstr>Times New Roman</vt:lpstr>
      <vt:lpstr>Verdana</vt:lpstr>
      <vt:lpstr>Wingdings</vt:lpstr>
      <vt:lpstr>White</vt:lpstr>
      <vt:lpstr>Planilha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Meriana Farid El Kek</dc:creator>
  <cp:lastModifiedBy>sala-situacao</cp:lastModifiedBy>
  <cp:revision>168</cp:revision>
  <dcterms:modified xsi:type="dcterms:W3CDTF">2020-12-10T12:55:33Z</dcterms:modified>
</cp:coreProperties>
</file>