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09" r:id="rId3"/>
    <p:sldId id="415" r:id="rId4"/>
    <p:sldId id="410" r:id="rId5"/>
    <p:sldId id="414" r:id="rId6"/>
    <p:sldId id="411" r:id="rId7"/>
    <p:sldId id="413" r:id="rId8"/>
    <p:sldId id="408" r:id="rId9"/>
  </p:sldIdLst>
  <p:sldSz cx="9144000" cy="6858000" type="screen4x3"/>
  <p:notesSz cx="7102475" cy="102330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3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579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AAC7A936-200F-4069-97CC-8FD4DDE55983}" type="datetimeFigureOut">
              <a:rPr lang="pt-BR"/>
              <a:pPr>
                <a:defRPr/>
              </a:pPr>
              <a:t>14/02/2020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0D762F83-1153-4666-8103-CACF20C99F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2348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31722775-AB4B-468C-8519-F4D96C618FE3}" type="datetimeFigureOut">
              <a:rPr lang="pt-BR"/>
              <a:pPr>
                <a:defRPr/>
              </a:pPr>
              <a:t>14/02/2020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923C7C65-904C-4768-AAB7-B52EAC1B1A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6885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6750BD-38B0-4E41-A650-19A9C5287A7F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26981" name="Espaço Reservado para Cabeçalho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05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3C7C65-904C-4768-AAB7-B52EAC1B1A6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66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3C7C65-904C-4768-AAB7-B52EAC1B1A6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064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/>
          </a:p>
        </p:txBody>
      </p:sp>
      <p:sp>
        <p:nvSpPr>
          <p:cNvPr id="144388" name="Espaço Reservado para Cabeçalho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09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all cabeçalh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14224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59AEA-5651-48FB-AFC7-FAB4B5BB3E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AA51D-4353-4B3D-90C8-4775265DC1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D3A2-86EC-420A-8087-91FD66D1E2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all cabeçalh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14224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60A93-93A6-4ACB-8729-337A2039E1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all cabeçalh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14224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DB87-C5BD-42AD-9F47-EEA1CBE601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all cabeçalh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14224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484E-22D6-4E0F-9A34-D9BD90DA15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Dall cabeçalh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14224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23B5-6EFC-4EDB-9D0D-C5AC06251C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all cabeçalh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14224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7D753-747B-49DB-93F1-29D1D5F19E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AC07F-746F-468B-94C3-0C05A6AC92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95C83-086A-4FE5-8167-2B3AC8CB22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3B5A4-2D41-4BB9-BEA6-8A23E86CFC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1156911-4F15-4CAD-B05F-E949FF2EAA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5" descr="Dall cabeçalh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4213" y="404813"/>
            <a:ext cx="14224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847012" cy="5545162"/>
          </a:xfrm>
        </p:spPr>
        <p:txBody>
          <a:bodyPr/>
          <a:lstStyle/>
          <a:p>
            <a:pPr eaLnBrk="1" hangingPunct="1">
              <a:defRPr/>
            </a:pPr>
            <a:br>
              <a:rPr lang="pt-BR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pt-BR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pt-BR" sz="3200" b="1" dirty="0">
                <a:solidFill>
                  <a:schemeClr val="bg1"/>
                </a:solidFill>
              </a:rPr>
              <a:t>ASSEMBLEIA DE VERÃO DA FAMURS</a:t>
            </a:r>
            <a:br>
              <a:rPr lang="pt-BR" sz="3200" b="1" dirty="0">
                <a:solidFill>
                  <a:schemeClr val="bg1"/>
                </a:solidFill>
              </a:rPr>
            </a:br>
            <a:r>
              <a:rPr lang="pt-BR" sz="3200" b="1" dirty="0">
                <a:solidFill>
                  <a:schemeClr val="bg1"/>
                </a:solidFill>
              </a:rPr>
              <a:t> 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sz="3200" dirty="0">
                <a:solidFill>
                  <a:schemeClr val="bg1"/>
                </a:solidFill>
              </a:rPr>
              <a:t>“Desafios das Eleições 2020: o que muda no pleito municipal”</a:t>
            </a:r>
            <a:br>
              <a:rPr lang="pt-BR" sz="3200" dirty="0">
                <a:solidFill>
                  <a:schemeClr val="bg1"/>
                </a:solidFill>
              </a:rPr>
            </a:br>
            <a:br>
              <a:rPr lang="pt-BR" b="1" dirty="0">
                <a:solidFill>
                  <a:schemeClr val="bg1"/>
                </a:solidFill>
                <a:latin typeface="+mn-lt"/>
              </a:rPr>
            </a:br>
            <a:r>
              <a:rPr lang="pt-BR" sz="2800" dirty="0">
                <a:solidFill>
                  <a:schemeClr val="bg1"/>
                </a:solidFill>
              </a:rPr>
              <a:t>Ministrante: Maritânia Lúcia Dallagnol</a:t>
            </a:r>
            <a:br>
              <a:rPr lang="pt-BR" sz="2800" dirty="0">
                <a:solidFill>
                  <a:schemeClr val="bg1"/>
                </a:solidFill>
              </a:rPr>
            </a:b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Capão da Canoa, 13 e 14 de fevereiro de 2020.</a:t>
            </a:r>
            <a:br>
              <a:rPr lang="pt-BR" dirty="0">
                <a:solidFill>
                  <a:schemeClr val="bg1"/>
                </a:solidFill>
              </a:rPr>
            </a:br>
            <a:br>
              <a:rPr lang="pt-BR" b="1" dirty="0">
                <a:solidFill>
                  <a:schemeClr val="bg1"/>
                </a:solidFill>
                <a:latin typeface="+mn-lt"/>
              </a:rPr>
            </a:br>
            <a:endParaRPr lang="pt-BR" sz="32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 Partidos e candidatos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 Diretórios e Comissões Provisórias </a:t>
            </a:r>
            <a:r>
              <a:rPr lang="pt-BR" sz="2400" dirty="0">
                <a:solidFill>
                  <a:schemeClr val="bg1"/>
                </a:solidFill>
              </a:rPr>
              <a:t>(Registro regular no município até a data da convenção).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Coligações partidárias </a:t>
            </a:r>
            <a:r>
              <a:rPr lang="pt-BR" sz="2800" dirty="0">
                <a:solidFill>
                  <a:schemeClr val="bg1"/>
                </a:solidFill>
              </a:rPr>
              <a:t>– O Fim das coligações proporcionais</a:t>
            </a:r>
          </a:p>
          <a:p>
            <a:pPr algn="just"/>
            <a:r>
              <a:rPr lang="pt-BR" dirty="0">
                <a:solidFill>
                  <a:schemeClr val="bg1"/>
                </a:solidFill>
              </a:rPr>
              <a:t>Chapa proporcional</a:t>
            </a:r>
            <a:r>
              <a:rPr lang="pt-BR" sz="2800" dirty="0">
                <a:solidFill>
                  <a:schemeClr val="bg1"/>
                </a:solidFill>
              </a:rPr>
              <a:t> – até 150% das vagas e mínimo de 30% de candidaturas de mulheres;</a:t>
            </a:r>
          </a:p>
          <a:p>
            <a:pPr marL="457200" lvl="1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eta para a direita 3"/>
          <p:cNvSpPr/>
          <p:nvPr/>
        </p:nvSpPr>
        <p:spPr bwMode="auto">
          <a:xfrm>
            <a:off x="565841" y="2420888"/>
            <a:ext cx="45719" cy="4571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Seta para a direita 4"/>
          <p:cNvSpPr/>
          <p:nvPr/>
        </p:nvSpPr>
        <p:spPr bwMode="auto">
          <a:xfrm>
            <a:off x="637849" y="2420888"/>
            <a:ext cx="45719" cy="4571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Seta para a direita 5"/>
          <p:cNvSpPr/>
          <p:nvPr/>
        </p:nvSpPr>
        <p:spPr bwMode="auto">
          <a:xfrm>
            <a:off x="637849" y="2466607"/>
            <a:ext cx="45719" cy="855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844824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+mj-lt"/>
              </a:rPr>
              <a:t>Quociente eleitoral e sobras – partido que não atinge o QE participa da distribuição das sobras; </a:t>
            </a:r>
          </a:p>
          <a:p>
            <a:pPr algn="just"/>
            <a:endParaRPr lang="pt-BR" dirty="0">
              <a:latin typeface="+mj-lt"/>
            </a:endParaRPr>
          </a:p>
          <a:p>
            <a:pPr algn="just"/>
            <a:r>
              <a:rPr lang="pt-BR" dirty="0">
                <a:latin typeface="+mj-lt"/>
              </a:rPr>
              <a:t>Desempenho individual - mínimo de 10% do QE para distribuição dos cargos; (inexiste esta exigência para suplentes)</a:t>
            </a:r>
          </a:p>
        </p:txBody>
      </p:sp>
    </p:spTree>
    <p:extLst>
      <p:ext uri="{BB962C8B-B14F-4D97-AF65-F5344CB8AC3E}">
        <p14:creationId xmlns:p14="http://schemas.microsoft.com/office/powerpoint/2010/main" val="221830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 Financiamento de campanha - </a:t>
            </a:r>
            <a:r>
              <a:rPr lang="pt-BR" sz="2400" dirty="0">
                <a:solidFill>
                  <a:schemeClr val="bg1"/>
                </a:solidFill>
              </a:rPr>
              <a:t>público/privado</a:t>
            </a:r>
          </a:p>
          <a:p>
            <a:pPr lvl="1" algn="just"/>
            <a:r>
              <a:rPr lang="pt-BR" dirty="0">
                <a:solidFill>
                  <a:schemeClr val="bg1"/>
                </a:solidFill>
              </a:rPr>
              <a:t>Fundo Especial de Financiamento de Campanha (FEFC) e Fundo Partidário; (</a:t>
            </a:r>
            <a:r>
              <a:rPr lang="pt-BR" sz="2400" dirty="0">
                <a:solidFill>
                  <a:schemeClr val="bg1"/>
                </a:solidFill>
              </a:rPr>
              <a:t>destinação proporcional para candidaturas de mulheres - mínimo 30%)</a:t>
            </a:r>
          </a:p>
          <a:p>
            <a:pPr lvl="1" algn="just"/>
            <a:r>
              <a:rPr lang="pt-BR" dirty="0">
                <a:solidFill>
                  <a:schemeClr val="bg1"/>
                </a:solidFill>
              </a:rPr>
              <a:t>Recursos próprios dos  candidatos – 10% do limite de gastos para o cargo; </a:t>
            </a:r>
          </a:p>
          <a:p>
            <a:pPr marL="457200" lvl="1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  (</a:t>
            </a:r>
            <a:r>
              <a:rPr lang="pt-BR" sz="2400" dirty="0">
                <a:solidFill>
                  <a:schemeClr val="bg1"/>
                </a:solidFill>
              </a:rPr>
              <a:t>Capão da Canoa , 2016 – Teto de gastos: prefeito, R$108.039,00; vereadores, R$23.984,21</a:t>
            </a:r>
            <a:r>
              <a:rPr lang="pt-BR" dirty="0">
                <a:solidFill>
                  <a:schemeClr val="bg1"/>
                </a:solidFill>
              </a:rPr>
              <a:t>)</a:t>
            </a:r>
          </a:p>
          <a:p>
            <a:pPr marL="457200" lvl="1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lvl="1"/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598283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t-BR" dirty="0">
              <a:latin typeface="+mj-lt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Doação de pessoas físicas; </a:t>
            </a:r>
            <a:r>
              <a:rPr lang="pt-BR" sz="2400" dirty="0">
                <a:latin typeface="+mj-lt"/>
              </a:rPr>
              <a:t>(10% dos rendimentos em 2019; R$ 40.000,00 em bens estimáveis ou serviços próprios - excetuado o pagamento de honorários por serviços advocatícios ou de contabilidade);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Recursos próprios dos partidos (</a:t>
            </a:r>
            <a:r>
              <a:rPr lang="pt-BR" sz="2400" dirty="0">
                <a:latin typeface="+mj-lt"/>
              </a:rPr>
              <a:t>com identificação da origem)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Promoção de eventos (</a:t>
            </a:r>
            <a:r>
              <a:rPr lang="pt-BR" sz="2400" dirty="0">
                <a:latin typeface="+mj-lt"/>
              </a:rPr>
              <a:t>promovidos diretamente pelo candidato ou partido)</a:t>
            </a:r>
          </a:p>
          <a:p>
            <a:pPr lvl="1"/>
            <a:endParaRPr lang="pt-BR" dirty="0">
              <a:latin typeface="+mj-lt"/>
            </a:endParaRP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7999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Propaganda eleitoral e Pré-campanha</a:t>
            </a:r>
          </a:p>
          <a:p>
            <a:pPr lvl="1"/>
            <a:r>
              <a:rPr lang="pt-BR" dirty="0">
                <a:solidFill>
                  <a:schemeClr val="bg1"/>
                </a:solidFill>
              </a:rPr>
              <a:t>Combate à desinformação; obrigação de verificar a presença de elementos que permitam concluir pela sua fidedignidade, mesmo quando veiculado por terceiros;</a:t>
            </a:r>
          </a:p>
          <a:p>
            <a:pPr lvl="1"/>
            <a:r>
              <a:rPr lang="pt-BR" dirty="0">
                <a:solidFill>
                  <a:schemeClr val="bg1"/>
                </a:solidFill>
              </a:rPr>
              <a:t>Remoção de conteúdo ofensivo/ falso da internet;</a:t>
            </a:r>
          </a:p>
          <a:p>
            <a:pPr lvl="1">
              <a:buNone/>
            </a:pPr>
            <a:endParaRPr lang="pt-BR" dirty="0">
              <a:solidFill>
                <a:schemeClr val="bg1"/>
              </a:solidFill>
            </a:endParaRPr>
          </a:p>
          <a:p>
            <a:pPr lvl="1"/>
            <a:endParaRPr lang="pt-BR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pt-BR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t-BR" dirty="0">
                <a:solidFill>
                  <a:schemeClr val="bg1"/>
                </a:solidFill>
              </a:rPr>
              <a:t>Dias 17 e 18 de março de 2020</a:t>
            </a:r>
          </a:p>
          <a:p>
            <a:pPr algn="ctr">
              <a:buNone/>
            </a:pPr>
            <a:r>
              <a:rPr lang="pt-BR" b="1" dirty="0">
                <a:solidFill>
                  <a:schemeClr val="bg1"/>
                </a:solidFill>
              </a:rPr>
              <a:t>Curso Eleições 2020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92150"/>
            <a:ext cx="8686800" cy="555625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pt-BR" sz="1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pt-BR" sz="2400" dirty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pt-BR" sz="2800" dirty="0">
              <a:solidFill>
                <a:schemeClr val="bg1"/>
              </a:solidFill>
              <a:cs typeface="Arial" pitchFamily="34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pt-BR" sz="2800" dirty="0">
              <a:solidFill>
                <a:schemeClr val="bg1"/>
              </a:solidFill>
              <a:cs typeface="Arial" pitchFamily="34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Dallagnol e Advogados Associados</a:t>
            </a: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pt-BR" sz="2800" dirty="0">
              <a:solidFill>
                <a:schemeClr val="bg1"/>
              </a:solidFill>
              <a:cs typeface="Arial" pitchFamily="34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Rua dos Andradas, 1091, conj. 43  </a:t>
            </a: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Centro Histórico - Porto Alegre – RS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pt-BR" sz="2400" dirty="0">
              <a:solidFill>
                <a:schemeClr val="bg1"/>
              </a:solidFill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pt-BR" sz="2400" dirty="0">
              <a:solidFill>
                <a:schemeClr val="bg1"/>
              </a:solidFill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pt-BR" sz="2400" b="1" dirty="0">
                <a:solidFill>
                  <a:schemeClr val="bg1"/>
                </a:solidFill>
                <a:cs typeface="Arial" pitchFamily="34" charset="0"/>
              </a:rPr>
              <a:t>Fones</a:t>
            </a: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: 51 3212 6166 e 51 98577-3552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pt-BR" sz="2400" b="1" dirty="0">
                <a:solidFill>
                  <a:schemeClr val="bg1"/>
                </a:solidFill>
                <a:cs typeface="Arial" pitchFamily="34" charset="0"/>
              </a:rPr>
              <a:t>E-mail:</a:t>
            </a: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 advogados@advogadosdallagnol.com.br</a:t>
            </a:r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Site</a:t>
            </a:r>
            <a:r>
              <a:rPr lang="pt-BR" sz="2800" dirty="0">
                <a:solidFill>
                  <a:schemeClr val="bg1"/>
                </a:solidFill>
                <a:cs typeface="Arial" pitchFamily="34" charset="0"/>
              </a:rPr>
              <a:t>: advogadosdallagnol.com.br</a:t>
            </a:r>
          </a:p>
          <a:p>
            <a:pPr marL="609600" indent="-609600" algn="just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pt-BR" sz="2800" dirty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dirty="0">
                <a:solidFill>
                  <a:schemeClr val="bg1"/>
                </a:solidFill>
                <a:latin typeface="Comic Sans MS" pitchFamily="66" charset="0"/>
              </a:rPr>
              <a:t>		</a:t>
            </a:r>
            <a:r>
              <a:rPr lang="pt-BR" sz="2800" dirty="0">
                <a:solidFill>
                  <a:schemeClr val="bg1"/>
                </a:solidFill>
                <a:cs typeface="Arial" pitchFamily="34" charset="0"/>
              </a:rPr>
              <a:t>                                          MUITO OBRIGADA!</a:t>
            </a:r>
            <a:endParaRPr lang="pt-BR" sz="2800" dirty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pt-BR" sz="2800" dirty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pt-BR" sz="2800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endParaRPr lang="pt-BR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3736</TotalTime>
  <Words>360</Words>
  <Application>Microsoft Office PowerPoint</Application>
  <PresentationFormat>Apresentação na tela (4:3)</PresentationFormat>
  <Paragraphs>46</Paragraphs>
  <Slides>8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Design padrão</vt:lpstr>
      <vt:lpstr>   ASSEMBLEIA DE VERÃO DA FAMURS   “Desafios das Eleições 2020: o que muda no pleito municipal”  Ministrante: Maritânia Lúcia Dallagnol  Capão da Canoa, 13 e 14 de fevereiro de 2020.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Maritania</dc:creator>
  <cp:lastModifiedBy>admin</cp:lastModifiedBy>
  <cp:revision>156</cp:revision>
  <dcterms:created xsi:type="dcterms:W3CDTF">2008-05-21T15:24:15Z</dcterms:created>
  <dcterms:modified xsi:type="dcterms:W3CDTF">2020-02-14T13:00:43Z</dcterms:modified>
</cp:coreProperties>
</file>