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  <p:sldMasterId id="2147483671" r:id="rId2"/>
    <p:sldMasterId id="2147483672" r:id="rId3"/>
    <p:sldMasterId id="2147483686" r:id="rId4"/>
  </p:sldMasterIdLst>
  <p:notesMasterIdLst>
    <p:notesMasterId r:id="rId26"/>
  </p:notesMasterIdLst>
  <p:sldIdLst>
    <p:sldId id="346" r:id="rId5"/>
    <p:sldId id="257" r:id="rId6"/>
    <p:sldId id="259" r:id="rId7"/>
    <p:sldId id="347" r:id="rId8"/>
    <p:sldId id="348" r:id="rId9"/>
    <p:sldId id="351" r:id="rId10"/>
    <p:sldId id="309" r:id="rId11"/>
    <p:sldId id="311" r:id="rId12"/>
    <p:sldId id="380" r:id="rId13"/>
    <p:sldId id="354" r:id="rId14"/>
    <p:sldId id="355" r:id="rId15"/>
    <p:sldId id="358" r:id="rId16"/>
    <p:sldId id="359" r:id="rId17"/>
    <p:sldId id="360" r:id="rId18"/>
    <p:sldId id="361" r:id="rId19"/>
    <p:sldId id="369" r:id="rId20"/>
    <p:sldId id="372" r:id="rId21"/>
    <p:sldId id="376" r:id="rId22"/>
    <p:sldId id="302" r:id="rId23"/>
    <p:sldId id="317" r:id="rId24"/>
    <p:sldId id="283" r:id="rId25"/>
  </p:sldIdLst>
  <p:sldSz cx="9144000" cy="5143500" type="screen16x9"/>
  <p:notesSz cx="6858000" cy="9144000"/>
  <p:embeddedFontLst>
    <p:embeddedFont>
      <p:font typeface="Arial Black" panose="020B0A04020102020204" pitchFamily="34" charset="0"/>
      <p:bold r:id="rId27"/>
    </p:embeddedFont>
    <p:embeddedFont>
      <p:font typeface="Arial Narrow" panose="020B0606020202030204" pitchFamily="34" charset="0"/>
      <p:regular r:id="rId28"/>
      <p:bold r:id="rId29"/>
      <p:italic r:id="rId30"/>
      <p:boldItalic r:id="rId31"/>
    </p:embeddedFont>
    <p:embeddedFont>
      <p:font typeface="Calibri" panose="020F0502020204030204" pitchFamily="34" charset="0"/>
      <p:regular r:id="rId32"/>
      <p:bold r:id="rId33"/>
      <p:italic r:id="rId34"/>
      <p:boldItalic r:id="rId35"/>
    </p:embeddedFont>
    <p:embeddedFont>
      <p:font typeface="Open Sans" panose="020B0606030504020204" pitchFamily="34" charset="0"/>
      <p:regular r:id="rId36"/>
      <p:bold r:id="rId37"/>
      <p:italic r:id="rId38"/>
    </p:embeddedFont>
    <p:embeddedFont>
      <p:font typeface="Open Sans ExtraBold" panose="020B0906030804020204" pitchFamily="34" charset="0"/>
      <p:bold r:id="rId39"/>
      <p:boldItalic r:id="rId4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B8005C"/>
    <a:srgbClr val="0051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Estilo Claro 1 - Ênfas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A111915-BE36-4E01-A7E5-04B1672EAD32}" styleName="Estilo Claro 2 - Ênfase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794" autoAdjust="0"/>
    <p:restoredTop sz="90502" autoAdjust="0"/>
  </p:normalViewPr>
  <p:slideViewPr>
    <p:cSldViewPr snapToGrid="0">
      <p:cViewPr varScale="1">
        <p:scale>
          <a:sx n="136" d="100"/>
          <a:sy n="136" d="100"/>
        </p:scale>
        <p:origin x="768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9" Type="http://schemas.openxmlformats.org/officeDocument/2006/relationships/font" Target="fonts/font13.fntdata"/><Relationship Id="rId21" Type="http://schemas.openxmlformats.org/officeDocument/2006/relationships/slide" Target="slides/slide17.xml"/><Relationship Id="rId34" Type="http://schemas.openxmlformats.org/officeDocument/2006/relationships/font" Target="fonts/font8.fntdata"/><Relationship Id="rId42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3.fntdata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font" Target="fonts/font6.fntdata"/><Relationship Id="rId37" Type="http://schemas.openxmlformats.org/officeDocument/2006/relationships/font" Target="fonts/font11.fntdata"/><Relationship Id="rId40" Type="http://schemas.openxmlformats.org/officeDocument/2006/relationships/font" Target="fonts/font14.fntdata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5.fntdata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43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font" Target="fonts/font7.fntdata"/><Relationship Id="rId38" Type="http://schemas.openxmlformats.org/officeDocument/2006/relationships/font" Target="fonts/font12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ED5D190-B37A-428A-864D-F339D55135F2}" type="doc">
      <dgm:prSet loTypeId="urn:microsoft.com/office/officeart/2005/8/layout/cycle7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A254ABB3-3968-45B4-B91C-DEC641ED8D84}">
      <dgm:prSet phldrT="[Texto]"/>
      <dgm:spPr>
        <a:solidFill>
          <a:srgbClr val="B8005C"/>
        </a:solidFill>
        <a:ln>
          <a:solidFill>
            <a:srgbClr val="B8005C"/>
          </a:solidFill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pt-BR" dirty="0"/>
            <a:t>Educação</a:t>
          </a:r>
        </a:p>
      </dgm:t>
    </dgm:pt>
    <dgm:pt modelId="{76E3A23E-5D44-4E65-8722-BE0C493763F2}" type="parTrans" cxnId="{6F119E61-08A4-4CAB-9B21-0F1CFDA82A76}">
      <dgm:prSet/>
      <dgm:spPr/>
      <dgm:t>
        <a:bodyPr/>
        <a:lstStyle/>
        <a:p>
          <a:endParaRPr lang="pt-BR"/>
        </a:p>
      </dgm:t>
    </dgm:pt>
    <dgm:pt modelId="{082ACA9E-916D-46DC-8284-256331069AF6}" type="sibTrans" cxnId="{6F119E61-08A4-4CAB-9B21-0F1CFDA82A76}">
      <dgm:prSet/>
      <dgm:spPr>
        <a:solidFill>
          <a:srgbClr val="FF3399"/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endParaRPr lang="pt-BR"/>
        </a:p>
      </dgm:t>
    </dgm:pt>
    <dgm:pt modelId="{D870DE4F-0D64-47EF-9C7C-FE54B9BC2D7A}">
      <dgm:prSet phldrT="[Texto]"/>
      <dgm:spPr>
        <a:solidFill>
          <a:srgbClr val="B8005C"/>
        </a:solidFill>
        <a:ln>
          <a:solidFill>
            <a:srgbClr val="B8005C"/>
          </a:solidFill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pt-BR" dirty="0" err="1"/>
            <a:t>Advocacy</a:t>
          </a:r>
          <a:endParaRPr lang="pt-BR" dirty="0"/>
        </a:p>
      </dgm:t>
    </dgm:pt>
    <dgm:pt modelId="{2056943E-A212-4CF7-AC8B-D9011F9A17B3}" type="parTrans" cxnId="{EFCD7584-9F92-4DCA-B91B-72BBBF3346A7}">
      <dgm:prSet/>
      <dgm:spPr/>
      <dgm:t>
        <a:bodyPr/>
        <a:lstStyle/>
        <a:p>
          <a:endParaRPr lang="pt-BR"/>
        </a:p>
      </dgm:t>
    </dgm:pt>
    <dgm:pt modelId="{F7C53CA2-7114-4A80-A767-4A818CC9D675}" type="sibTrans" cxnId="{EFCD7584-9F92-4DCA-B91B-72BBBF3346A7}">
      <dgm:prSet/>
      <dgm:spPr>
        <a:solidFill>
          <a:srgbClr val="FF3399"/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endParaRPr lang="pt-BR"/>
        </a:p>
      </dgm:t>
    </dgm:pt>
    <dgm:pt modelId="{B7C17D23-AACE-47D3-880E-B58561A153E2}">
      <dgm:prSet phldrT="[Texto]"/>
      <dgm:spPr>
        <a:solidFill>
          <a:srgbClr val="B8005C"/>
        </a:solidFill>
        <a:ln>
          <a:solidFill>
            <a:srgbClr val="B8005C"/>
          </a:solidFill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pt-BR" dirty="0"/>
            <a:t>Prestação de Serviço</a:t>
          </a:r>
        </a:p>
      </dgm:t>
    </dgm:pt>
    <dgm:pt modelId="{B8B191ED-7103-4408-AB79-B4FABA2C618D}" type="parTrans" cxnId="{43666E6C-413A-4DD3-A836-6F77865790D7}">
      <dgm:prSet/>
      <dgm:spPr/>
      <dgm:t>
        <a:bodyPr/>
        <a:lstStyle/>
        <a:p>
          <a:endParaRPr lang="pt-BR"/>
        </a:p>
      </dgm:t>
    </dgm:pt>
    <dgm:pt modelId="{201C5294-D888-4FC4-B83A-EA5090A2F7B7}" type="sibTrans" cxnId="{43666E6C-413A-4DD3-A836-6F77865790D7}">
      <dgm:prSet/>
      <dgm:spPr>
        <a:solidFill>
          <a:srgbClr val="FF3399"/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endParaRPr lang="pt-BR">
            <a:gradFill flip="none" rotWithShape="1">
              <a:gsLst>
                <a:gs pos="0">
                  <a:schemeClr val="lt1">
                    <a:shade val="30000"/>
                    <a:satMod val="115000"/>
                  </a:schemeClr>
                </a:gs>
                <a:gs pos="50000">
                  <a:schemeClr val="lt1">
                    <a:shade val="67500"/>
                    <a:satMod val="115000"/>
                  </a:schemeClr>
                </a:gs>
                <a:gs pos="100000">
                  <a:schemeClr val="lt1"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</a:endParaRPr>
        </a:p>
      </dgm:t>
    </dgm:pt>
    <dgm:pt modelId="{48ED1E95-F9F5-4D9B-92F5-C7301173C9A6}" type="pres">
      <dgm:prSet presAssocID="{2ED5D190-B37A-428A-864D-F339D55135F2}" presName="Name0" presStyleCnt="0">
        <dgm:presLayoutVars>
          <dgm:dir/>
          <dgm:resizeHandles val="exact"/>
        </dgm:presLayoutVars>
      </dgm:prSet>
      <dgm:spPr/>
    </dgm:pt>
    <dgm:pt modelId="{AA373B9E-E0ED-4AA2-A8C1-02B227870C60}" type="pres">
      <dgm:prSet presAssocID="{A254ABB3-3968-45B4-B91C-DEC641ED8D84}" presName="node" presStyleLbl="node1" presStyleIdx="0" presStyleCnt="3" custRadScaleRad="90907" custRadScaleInc="1062">
        <dgm:presLayoutVars>
          <dgm:bulletEnabled val="1"/>
        </dgm:presLayoutVars>
      </dgm:prSet>
      <dgm:spPr/>
    </dgm:pt>
    <dgm:pt modelId="{B49EAAC4-9071-402E-9C00-E9D49664FA5B}" type="pres">
      <dgm:prSet presAssocID="{082ACA9E-916D-46DC-8284-256331069AF6}" presName="sibTrans" presStyleLbl="sibTrans2D1" presStyleIdx="0" presStyleCnt="3"/>
      <dgm:spPr/>
    </dgm:pt>
    <dgm:pt modelId="{4A66D9B4-D0E5-48DD-AD0A-EB0F2528DBA5}" type="pres">
      <dgm:prSet presAssocID="{082ACA9E-916D-46DC-8284-256331069AF6}" presName="connectorText" presStyleLbl="sibTrans2D1" presStyleIdx="0" presStyleCnt="3"/>
      <dgm:spPr/>
    </dgm:pt>
    <dgm:pt modelId="{0328FBF0-34B3-4BE6-9632-C68EEA33A4F5}" type="pres">
      <dgm:prSet presAssocID="{D870DE4F-0D64-47EF-9C7C-FE54B9BC2D7A}" presName="node" presStyleLbl="node1" presStyleIdx="1" presStyleCnt="3">
        <dgm:presLayoutVars>
          <dgm:bulletEnabled val="1"/>
        </dgm:presLayoutVars>
      </dgm:prSet>
      <dgm:spPr/>
    </dgm:pt>
    <dgm:pt modelId="{FEA01F1A-1212-4792-8C33-8AA4A9F52C2F}" type="pres">
      <dgm:prSet presAssocID="{F7C53CA2-7114-4A80-A767-4A818CC9D675}" presName="sibTrans" presStyleLbl="sibTrans2D1" presStyleIdx="1" presStyleCnt="3"/>
      <dgm:spPr/>
    </dgm:pt>
    <dgm:pt modelId="{6B0B8E6E-47B3-45AC-A0EF-20723BB37D17}" type="pres">
      <dgm:prSet presAssocID="{F7C53CA2-7114-4A80-A767-4A818CC9D675}" presName="connectorText" presStyleLbl="sibTrans2D1" presStyleIdx="1" presStyleCnt="3"/>
      <dgm:spPr/>
    </dgm:pt>
    <dgm:pt modelId="{24D9CF89-BA3B-4173-B94C-B74FBF336B80}" type="pres">
      <dgm:prSet presAssocID="{B7C17D23-AACE-47D3-880E-B58561A153E2}" presName="node" presStyleLbl="node1" presStyleIdx="2" presStyleCnt="3">
        <dgm:presLayoutVars>
          <dgm:bulletEnabled val="1"/>
        </dgm:presLayoutVars>
      </dgm:prSet>
      <dgm:spPr/>
    </dgm:pt>
    <dgm:pt modelId="{EEB0591A-13EC-4952-BFC9-25F5BEE46BC5}" type="pres">
      <dgm:prSet presAssocID="{201C5294-D888-4FC4-B83A-EA5090A2F7B7}" presName="sibTrans" presStyleLbl="sibTrans2D1" presStyleIdx="2" presStyleCnt="3"/>
      <dgm:spPr/>
    </dgm:pt>
    <dgm:pt modelId="{B27B6F7B-6EE2-4E44-AF1D-4CBC47D0A5A7}" type="pres">
      <dgm:prSet presAssocID="{201C5294-D888-4FC4-B83A-EA5090A2F7B7}" presName="connectorText" presStyleLbl="sibTrans2D1" presStyleIdx="2" presStyleCnt="3"/>
      <dgm:spPr/>
    </dgm:pt>
  </dgm:ptLst>
  <dgm:cxnLst>
    <dgm:cxn modelId="{B5CDD70D-6085-4FC2-8506-ABC4972CDA1A}" type="presOf" srcId="{A254ABB3-3968-45B4-B91C-DEC641ED8D84}" destId="{AA373B9E-E0ED-4AA2-A8C1-02B227870C60}" srcOrd="0" destOrd="0" presId="urn:microsoft.com/office/officeart/2005/8/layout/cycle7"/>
    <dgm:cxn modelId="{F34F980F-F289-4EDE-ACB2-95DCCD3B8536}" type="presOf" srcId="{201C5294-D888-4FC4-B83A-EA5090A2F7B7}" destId="{B27B6F7B-6EE2-4E44-AF1D-4CBC47D0A5A7}" srcOrd="1" destOrd="0" presId="urn:microsoft.com/office/officeart/2005/8/layout/cycle7"/>
    <dgm:cxn modelId="{113AB326-9E53-465C-BCCA-82181BD331C4}" type="presOf" srcId="{F7C53CA2-7114-4A80-A767-4A818CC9D675}" destId="{FEA01F1A-1212-4792-8C33-8AA4A9F52C2F}" srcOrd="0" destOrd="0" presId="urn:microsoft.com/office/officeart/2005/8/layout/cycle7"/>
    <dgm:cxn modelId="{6F119E61-08A4-4CAB-9B21-0F1CFDA82A76}" srcId="{2ED5D190-B37A-428A-864D-F339D55135F2}" destId="{A254ABB3-3968-45B4-B91C-DEC641ED8D84}" srcOrd="0" destOrd="0" parTransId="{76E3A23E-5D44-4E65-8722-BE0C493763F2}" sibTransId="{082ACA9E-916D-46DC-8284-256331069AF6}"/>
    <dgm:cxn modelId="{43666E6C-413A-4DD3-A836-6F77865790D7}" srcId="{2ED5D190-B37A-428A-864D-F339D55135F2}" destId="{B7C17D23-AACE-47D3-880E-B58561A153E2}" srcOrd="2" destOrd="0" parTransId="{B8B191ED-7103-4408-AB79-B4FABA2C618D}" sibTransId="{201C5294-D888-4FC4-B83A-EA5090A2F7B7}"/>
    <dgm:cxn modelId="{95EC636E-51CE-4E0D-9CDA-C1648311419A}" type="presOf" srcId="{B7C17D23-AACE-47D3-880E-B58561A153E2}" destId="{24D9CF89-BA3B-4173-B94C-B74FBF336B80}" srcOrd="0" destOrd="0" presId="urn:microsoft.com/office/officeart/2005/8/layout/cycle7"/>
    <dgm:cxn modelId="{059C3D7D-D020-4545-A068-28927CE8F523}" type="presOf" srcId="{D870DE4F-0D64-47EF-9C7C-FE54B9BC2D7A}" destId="{0328FBF0-34B3-4BE6-9632-C68EEA33A4F5}" srcOrd="0" destOrd="0" presId="urn:microsoft.com/office/officeart/2005/8/layout/cycle7"/>
    <dgm:cxn modelId="{EFCD7584-9F92-4DCA-B91B-72BBBF3346A7}" srcId="{2ED5D190-B37A-428A-864D-F339D55135F2}" destId="{D870DE4F-0D64-47EF-9C7C-FE54B9BC2D7A}" srcOrd="1" destOrd="0" parTransId="{2056943E-A212-4CF7-AC8B-D9011F9A17B3}" sibTransId="{F7C53CA2-7114-4A80-A767-4A818CC9D675}"/>
    <dgm:cxn modelId="{11E9A784-A3CC-49E4-8023-C3CA983B395E}" type="presOf" srcId="{201C5294-D888-4FC4-B83A-EA5090A2F7B7}" destId="{EEB0591A-13EC-4952-BFC9-25F5BEE46BC5}" srcOrd="0" destOrd="0" presId="urn:microsoft.com/office/officeart/2005/8/layout/cycle7"/>
    <dgm:cxn modelId="{6E6A888F-4C35-48F9-93DA-AC4DF6BB9B14}" type="presOf" srcId="{F7C53CA2-7114-4A80-A767-4A818CC9D675}" destId="{6B0B8E6E-47B3-45AC-A0EF-20723BB37D17}" srcOrd="1" destOrd="0" presId="urn:microsoft.com/office/officeart/2005/8/layout/cycle7"/>
    <dgm:cxn modelId="{D7B400AD-70D2-45AD-81CC-1D3F25CA7AE8}" type="presOf" srcId="{082ACA9E-916D-46DC-8284-256331069AF6}" destId="{4A66D9B4-D0E5-48DD-AD0A-EB0F2528DBA5}" srcOrd="1" destOrd="0" presId="urn:microsoft.com/office/officeart/2005/8/layout/cycle7"/>
    <dgm:cxn modelId="{D0137FC3-FEF0-4C04-9253-B38E53392718}" type="presOf" srcId="{082ACA9E-916D-46DC-8284-256331069AF6}" destId="{B49EAAC4-9071-402E-9C00-E9D49664FA5B}" srcOrd="0" destOrd="0" presId="urn:microsoft.com/office/officeart/2005/8/layout/cycle7"/>
    <dgm:cxn modelId="{01BEDEF0-D8AD-45AC-B773-4F168D4367E4}" type="presOf" srcId="{2ED5D190-B37A-428A-864D-F339D55135F2}" destId="{48ED1E95-F9F5-4D9B-92F5-C7301173C9A6}" srcOrd="0" destOrd="0" presId="urn:microsoft.com/office/officeart/2005/8/layout/cycle7"/>
    <dgm:cxn modelId="{8947E78D-362A-44C2-ADC1-4A708680AB9E}" type="presParOf" srcId="{48ED1E95-F9F5-4D9B-92F5-C7301173C9A6}" destId="{AA373B9E-E0ED-4AA2-A8C1-02B227870C60}" srcOrd="0" destOrd="0" presId="urn:microsoft.com/office/officeart/2005/8/layout/cycle7"/>
    <dgm:cxn modelId="{B70DF7AF-1B4D-43BE-BD20-56EC136FB748}" type="presParOf" srcId="{48ED1E95-F9F5-4D9B-92F5-C7301173C9A6}" destId="{B49EAAC4-9071-402E-9C00-E9D49664FA5B}" srcOrd="1" destOrd="0" presId="urn:microsoft.com/office/officeart/2005/8/layout/cycle7"/>
    <dgm:cxn modelId="{AE7FD873-7023-4499-AE27-C4A167428F21}" type="presParOf" srcId="{B49EAAC4-9071-402E-9C00-E9D49664FA5B}" destId="{4A66D9B4-D0E5-48DD-AD0A-EB0F2528DBA5}" srcOrd="0" destOrd="0" presId="urn:microsoft.com/office/officeart/2005/8/layout/cycle7"/>
    <dgm:cxn modelId="{3D6F2963-CDBF-4DF1-8CD9-FD0FF22A5F22}" type="presParOf" srcId="{48ED1E95-F9F5-4D9B-92F5-C7301173C9A6}" destId="{0328FBF0-34B3-4BE6-9632-C68EEA33A4F5}" srcOrd="2" destOrd="0" presId="urn:microsoft.com/office/officeart/2005/8/layout/cycle7"/>
    <dgm:cxn modelId="{AEDD5825-675C-4ED4-9F86-B572FA3AEA72}" type="presParOf" srcId="{48ED1E95-F9F5-4D9B-92F5-C7301173C9A6}" destId="{FEA01F1A-1212-4792-8C33-8AA4A9F52C2F}" srcOrd="3" destOrd="0" presId="urn:microsoft.com/office/officeart/2005/8/layout/cycle7"/>
    <dgm:cxn modelId="{92284FC2-5F25-4305-A49E-5204C7FCEA6A}" type="presParOf" srcId="{FEA01F1A-1212-4792-8C33-8AA4A9F52C2F}" destId="{6B0B8E6E-47B3-45AC-A0EF-20723BB37D17}" srcOrd="0" destOrd="0" presId="urn:microsoft.com/office/officeart/2005/8/layout/cycle7"/>
    <dgm:cxn modelId="{BC569C38-0BEF-4DB8-8F92-7BDE24A7EF2A}" type="presParOf" srcId="{48ED1E95-F9F5-4D9B-92F5-C7301173C9A6}" destId="{24D9CF89-BA3B-4173-B94C-B74FBF336B80}" srcOrd="4" destOrd="0" presId="urn:microsoft.com/office/officeart/2005/8/layout/cycle7"/>
    <dgm:cxn modelId="{A66BDD43-FC92-4DA3-B941-CFDC55C84AC7}" type="presParOf" srcId="{48ED1E95-F9F5-4D9B-92F5-C7301173C9A6}" destId="{EEB0591A-13EC-4952-BFC9-25F5BEE46BC5}" srcOrd="5" destOrd="0" presId="urn:microsoft.com/office/officeart/2005/8/layout/cycle7"/>
    <dgm:cxn modelId="{39099B24-D14B-4558-95FE-FB3F5510CB98}" type="presParOf" srcId="{EEB0591A-13EC-4952-BFC9-25F5BEE46BC5}" destId="{B27B6F7B-6EE2-4E44-AF1D-4CBC47D0A5A7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B9432A7-33E5-49E8-8828-9FA0233CC80B}" type="doc">
      <dgm:prSet loTypeId="urn:microsoft.com/office/officeart/2005/8/layout/chart3" loCatId="relationship" qsTypeId="urn:microsoft.com/office/officeart/2005/8/quickstyle/simple1" qsCatId="simple" csTypeId="urn:microsoft.com/office/officeart/2005/8/colors/accent1_2" csCatId="accent1" phldr="1"/>
      <dgm:spPr/>
    </dgm:pt>
    <dgm:pt modelId="{0C58326C-C27B-47CD-9B74-477B29D4668C}">
      <dgm:prSet phldrT="[Texto]"/>
      <dgm:spPr>
        <a:solidFill>
          <a:srgbClr val="B8005C"/>
        </a:solidFill>
        <a:ln>
          <a:solidFill>
            <a:srgbClr val="B8005C"/>
          </a:solidFill>
        </a:ln>
      </dgm:spPr>
      <dgm:t>
        <a:bodyPr/>
        <a:lstStyle/>
        <a:p>
          <a:r>
            <a:rPr lang="pt-BR" spc="348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1mm de aumento no nódulo,  diminui em 1% a chance de cura</a:t>
          </a:r>
          <a:endParaRPr lang="pt-BR" dirty="0">
            <a:solidFill>
              <a:schemeClr val="bg1"/>
            </a:solidFill>
          </a:endParaRPr>
        </a:p>
      </dgm:t>
    </dgm:pt>
    <dgm:pt modelId="{52ABDD5E-8613-424C-A0C0-2D5E4AE62F9D}" type="parTrans" cxnId="{2B1CCA48-E969-430E-976D-C404693C6D60}">
      <dgm:prSet/>
      <dgm:spPr/>
      <dgm:t>
        <a:bodyPr/>
        <a:lstStyle/>
        <a:p>
          <a:endParaRPr lang="pt-BR"/>
        </a:p>
      </dgm:t>
    </dgm:pt>
    <dgm:pt modelId="{63796038-2926-431E-9947-A96B0BCF3ADF}" type="sibTrans" cxnId="{2B1CCA48-E969-430E-976D-C404693C6D60}">
      <dgm:prSet/>
      <dgm:spPr/>
      <dgm:t>
        <a:bodyPr/>
        <a:lstStyle/>
        <a:p>
          <a:endParaRPr lang="pt-BR"/>
        </a:p>
      </dgm:t>
    </dgm:pt>
    <dgm:pt modelId="{A964A911-891D-47F0-A231-5E299D69683D}">
      <dgm:prSet phldrT="[Texto]" custT="1"/>
      <dgm:spPr>
        <a:solidFill>
          <a:srgbClr val="B8005C"/>
        </a:solidFill>
        <a:ln>
          <a:solidFill>
            <a:schemeClr val="bg1"/>
          </a:solidFill>
        </a:ln>
      </dgm:spPr>
      <dgm:t>
        <a:bodyPr/>
        <a:lstStyle/>
        <a:p>
          <a:r>
            <a:rPr lang="pt-B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54%</a:t>
          </a:r>
        </a:p>
        <a:p>
          <a:r>
            <a:rPr lang="pt-BR" sz="1300" dirty="0"/>
            <a:t>são diagnosticados em </a:t>
          </a:r>
          <a:r>
            <a:rPr lang="pt-BR" sz="13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estágio</a:t>
          </a:r>
          <a:r>
            <a:rPr lang="pt-BR" sz="1300" dirty="0"/>
            <a:t> avançado. </a:t>
          </a:r>
        </a:p>
      </dgm:t>
    </dgm:pt>
    <dgm:pt modelId="{AF9C6BD1-6003-4B21-BE15-E4CE1523365D}" type="parTrans" cxnId="{4EF1752B-2F6B-4DA5-8307-30E1A841F717}">
      <dgm:prSet/>
      <dgm:spPr/>
      <dgm:t>
        <a:bodyPr/>
        <a:lstStyle/>
        <a:p>
          <a:endParaRPr lang="pt-BR"/>
        </a:p>
      </dgm:t>
    </dgm:pt>
    <dgm:pt modelId="{2249B424-CE3C-4B47-A8A2-50951F7038DC}" type="sibTrans" cxnId="{4EF1752B-2F6B-4DA5-8307-30E1A841F717}">
      <dgm:prSet/>
      <dgm:spPr/>
      <dgm:t>
        <a:bodyPr/>
        <a:lstStyle/>
        <a:p>
          <a:endParaRPr lang="pt-BR"/>
        </a:p>
      </dgm:t>
    </dgm:pt>
    <dgm:pt modelId="{1EB27FC8-5D96-4548-833E-BF872526B4FA}">
      <dgm:prSet phldrT="[Texto]" custT="1"/>
      <dgm:spPr>
        <a:solidFill>
          <a:srgbClr val="B8005C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pt-B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95% </a:t>
          </a:r>
        </a:p>
        <a:p>
          <a:r>
            <a:rPr lang="pt-BR" sz="1400" dirty="0"/>
            <a:t>de chances de cura </a:t>
          </a:r>
          <a:r>
            <a:rPr lang="pt-BR"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se</a:t>
          </a:r>
          <a:r>
            <a:rPr lang="pt-BR" sz="1400" dirty="0"/>
            <a:t> detectado em fase inicial. </a:t>
          </a:r>
        </a:p>
      </dgm:t>
    </dgm:pt>
    <dgm:pt modelId="{CABE445E-582F-43D5-A5C8-FDD92E9FAD9D}" type="sibTrans" cxnId="{CCB9F06D-49EF-435F-BE6D-07A151381CF5}">
      <dgm:prSet/>
      <dgm:spPr/>
      <dgm:t>
        <a:bodyPr/>
        <a:lstStyle/>
        <a:p>
          <a:endParaRPr lang="pt-BR"/>
        </a:p>
      </dgm:t>
    </dgm:pt>
    <dgm:pt modelId="{A633EAF7-F760-4445-B18F-BA64FB1AEF13}" type="parTrans" cxnId="{CCB9F06D-49EF-435F-BE6D-07A151381CF5}">
      <dgm:prSet/>
      <dgm:spPr/>
      <dgm:t>
        <a:bodyPr/>
        <a:lstStyle/>
        <a:p>
          <a:endParaRPr lang="pt-BR"/>
        </a:p>
      </dgm:t>
    </dgm:pt>
    <dgm:pt modelId="{BF061CCE-151F-4EEC-BD93-166172762402}" type="pres">
      <dgm:prSet presAssocID="{7B9432A7-33E5-49E8-8828-9FA0233CC80B}" presName="compositeShape" presStyleCnt="0">
        <dgm:presLayoutVars>
          <dgm:chMax val="7"/>
          <dgm:dir/>
          <dgm:resizeHandles val="exact"/>
        </dgm:presLayoutVars>
      </dgm:prSet>
      <dgm:spPr/>
    </dgm:pt>
    <dgm:pt modelId="{346455F5-99A3-46B4-95A1-6189D9DA17B1}" type="pres">
      <dgm:prSet presAssocID="{7B9432A7-33E5-49E8-8828-9FA0233CC80B}" presName="wedge1" presStyleLbl="node1" presStyleIdx="0" presStyleCnt="3" custScaleX="149456" custScaleY="124637" custLinFactNeighborY="-2787"/>
      <dgm:spPr/>
    </dgm:pt>
    <dgm:pt modelId="{8D6C22D8-E7FD-474B-97FC-FCEBF462360A}" type="pres">
      <dgm:prSet presAssocID="{7B9432A7-33E5-49E8-8828-9FA0233CC80B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2B3E4904-9181-4250-B976-1C0A62BFED34}" type="pres">
      <dgm:prSet presAssocID="{7B9432A7-33E5-49E8-8828-9FA0233CC80B}" presName="wedge2" presStyleLbl="node1" presStyleIdx="1" presStyleCnt="3"/>
      <dgm:spPr/>
    </dgm:pt>
    <dgm:pt modelId="{A862D744-2537-473F-AD10-63E113AF1903}" type="pres">
      <dgm:prSet presAssocID="{7B9432A7-33E5-49E8-8828-9FA0233CC80B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2E86DBEF-0435-4F5F-B7EF-E6F3C11044D9}" type="pres">
      <dgm:prSet presAssocID="{7B9432A7-33E5-49E8-8828-9FA0233CC80B}" presName="wedge3" presStyleLbl="node1" presStyleIdx="2" presStyleCnt="3"/>
      <dgm:spPr/>
    </dgm:pt>
    <dgm:pt modelId="{CC7AD1E2-AA9C-42BF-BF19-C08AADEA99B1}" type="pres">
      <dgm:prSet presAssocID="{7B9432A7-33E5-49E8-8828-9FA0233CC80B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208DC114-1AD0-42EA-9D68-55E9EAEA6622}" type="presOf" srcId="{7B9432A7-33E5-49E8-8828-9FA0233CC80B}" destId="{BF061CCE-151F-4EEC-BD93-166172762402}" srcOrd="0" destOrd="0" presId="urn:microsoft.com/office/officeart/2005/8/layout/chart3"/>
    <dgm:cxn modelId="{AECB1D20-23D0-4D27-9487-BA25594342C1}" type="presOf" srcId="{0C58326C-C27B-47CD-9B74-477B29D4668C}" destId="{A862D744-2537-473F-AD10-63E113AF1903}" srcOrd="1" destOrd="0" presId="urn:microsoft.com/office/officeart/2005/8/layout/chart3"/>
    <dgm:cxn modelId="{4EF1752B-2F6B-4DA5-8307-30E1A841F717}" srcId="{7B9432A7-33E5-49E8-8828-9FA0233CC80B}" destId="{A964A911-891D-47F0-A231-5E299D69683D}" srcOrd="2" destOrd="0" parTransId="{AF9C6BD1-6003-4B21-BE15-E4CE1523365D}" sibTransId="{2249B424-CE3C-4B47-A8A2-50951F7038DC}"/>
    <dgm:cxn modelId="{2B1CCA48-E969-430E-976D-C404693C6D60}" srcId="{7B9432A7-33E5-49E8-8828-9FA0233CC80B}" destId="{0C58326C-C27B-47CD-9B74-477B29D4668C}" srcOrd="1" destOrd="0" parTransId="{52ABDD5E-8613-424C-A0C0-2D5E4AE62F9D}" sibTransId="{63796038-2926-431E-9947-A96B0BCF3ADF}"/>
    <dgm:cxn modelId="{2F60A46C-54FB-4174-80EC-6D5F32D847FB}" type="presOf" srcId="{A964A911-891D-47F0-A231-5E299D69683D}" destId="{CC7AD1E2-AA9C-42BF-BF19-C08AADEA99B1}" srcOrd="1" destOrd="0" presId="urn:microsoft.com/office/officeart/2005/8/layout/chart3"/>
    <dgm:cxn modelId="{CCB9F06D-49EF-435F-BE6D-07A151381CF5}" srcId="{7B9432A7-33E5-49E8-8828-9FA0233CC80B}" destId="{1EB27FC8-5D96-4548-833E-BF872526B4FA}" srcOrd="0" destOrd="0" parTransId="{A633EAF7-F760-4445-B18F-BA64FB1AEF13}" sibTransId="{CABE445E-582F-43D5-A5C8-FDD92E9FAD9D}"/>
    <dgm:cxn modelId="{4C628291-FFD1-4659-8467-061E3D7A2207}" type="presOf" srcId="{1EB27FC8-5D96-4548-833E-BF872526B4FA}" destId="{346455F5-99A3-46B4-95A1-6189D9DA17B1}" srcOrd="0" destOrd="0" presId="urn:microsoft.com/office/officeart/2005/8/layout/chart3"/>
    <dgm:cxn modelId="{FA070D9D-4277-4089-8A7F-EB529F0708D4}" type="presOf" srcId="{1EB27FC8-5D96-4548-833E-BF872526B4FA}" destId="{8D6C22D8-E7FD-474B-97FC-FCEBF462360A}" srcOrd="1" destOrd="0" presId="urn:microsoft.com/office/officeart/2005/8/layout/chart3"/>
    <dgm:cxn modelId="{1C5079D2-654B-4D59-B4CB-4B67DB1D2659}" type="presOf" srcId="{0C58326C-C27B-47CD-9B74-477B29D4668C}" destId="{2B3E4904-9181-4250-B976-1C0A62BFED34}" srcOrd="0" destOrd="0" presId="urn:microsoft.com/office/officeart/2005/8/layout/chart3"/>
    <dgm:cxn modelId="{7C99BCD6-71C9-4B71-9FCF-F35B68664339}" type="presOf" srcId="{A964A911-891D-47F0-A231-5E299D69683D}" destId="{2E86DBEF-0435-4F5F-B7EF-E6F3C11044D9}" srcOrd="0" destOrd="0" presId="urn:microsoft.com/office/officeart/2005/8/layout/chart3"/>
    <dgm:cxn modelId="{BA92823C-D2E8-4CAA-A8D5-870F9852A906}" type="presParOf" srcId="{BF061CCE-151F-4EEC-BD93-166172762402}" destId="{346455F5-99A3-46B4-95A1-6189D9DA17B1}" srcOrd="0" destOrd="0" presId="urn:microsoft.com/office/officeart/2005/8/layout/chart3"/>
    <dgm:cxn modelId="{7A7015D0-F104-42F8-9777-3C001A021B9E}" type="presParOf" srcId="{BF061CCE-151F-4EEC-BD93-166172762402}" destId="{8D6C22D8-E7FD-474B-97FC-FCEBF462360A}" srcOrd="1" destOrd="0" presId="urn:microsoft.com/office/officeart/2005/8/layout/chart3"/>
    <dgm:cxn modelId="{6DC14584-A42D-486C-B771-F3F42C102B76}" type="presParOf" srcId="{BF061CCE-151F-4EEC-BD93-166172762402}" destId="{2B3E4904-9181-4250-B976-1C0A62BFED34}" srcOrd="2" destOrd="0" presId="urn:microsoft.com/office/officeart/2005/8/layout/chart3"/>
    <dgm:cxn modelId="{87CCA395-63BA-40C4-A834-570038385588}" type="presParOf" srcId="{BF061CCE-151F-4EEC-BD93-166172762402}" destId="{A862D744-2537-473F-AD10-63E113AF1903}" srcOrd="3" destOrd="0" presId="urn:microsoft.com/office/officeart/2005/8/layout/chart3"/>
    <dgm:cxn modelId="{64FE6F80-BF52-4CA2-A40A-16255663411A}" type="presParOf" srcId="{BF061CCE-151F-4EEC-BD93-166172762402}" destId="{2E86DBEF-0435-4F5F-B7EF-E6F3C11044D9}" srcOrd="4" destOrd="0" presId="urn:microsoft.com/office/officeart/2005/8/layout/chart3"/>
    <dgm:cxn modelId="{B6417AF9-05F7-469A-B421-30979E62C620}" type="presParOf" srcId="{BF061CCE-151F-4EEC-BD93-166172762402}" destId="{CC7AD1E2-AA9C-42BF-BF19-C08AADEA99B1}" srcOrd="5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953CA0B-114F-4DC8-9526-0DBD01E0E0AC}" type="doc">
      <dgm:prSet loTypeId="urn:microsoft.com/office/officeart/2009/3/layout/StepUp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A1DB90E8-E683-4F22-A80B-FFA1CCB080E4}">
      <dgm:prSet phldrT="[Texto]" custT="1"/>
      <dgm:spPr/>
      <dgm:t>
        <a:bodyPr/>
        <a:lstStyle/>
        <a:p>
          <a:r>
            <a:rPr lang="pt-BR" sz="3200" b="1" dirty="0">
              <a:solidFill>
                <a:srgbClr val="B8005C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66.280</a:t>
          </a:r>
          <a:endParaRPr lang="pt-BR" sz="2400" b="1" dirty="0">
            <a:solidFill>
              <a:srgbClr val="B8005C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  <a:p>
          <a:r>
            <a:rPr lang="pt-BR" sz="1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casos por ano</a:t>
          </a:r>
        </a:p>
      </dgm:t>
    </dgm:pt>
    <dgm:pt modelId="{B1700C4F-AFEE-4B56-997A-99F4A0A0B929}" type="parTrans" cxnId="{E968AA15-BD22-48E3-9D48-A93EBECB9F20}">
      <dgm:prSet/>
      <dgm:spPr/>
      <dgm:t>
        <a:bodyPr/>
        <a:lstStyle/>
        <a:p>
          <a:endParaRPr lang="pt-BR"/>
        </a:p>
      </dgm:t>
    </dgm:pt>
    <dgm:pt modelId="{F0C2D69A-6E9C-4428-8B85-DAE74AE93D6D}" type="sibTrans" cxnId="{E968AA15-BD22-48E3-9D48-A93EBECB9F20}">
      <dgm:prSet/>
      <dgm:spPr/>
      <dgm:t>
        <a:bodyPr/>
        <a:lstStyle/>
        <a:p>
          <a:endParaRPr lang="pt-BR"/>
        </a:p>
      </dgm:t>
    </dgm:pt>
    <dgm:pt modelId="{B8D92800-959B-4539-A1A6-7EFA19FEFC48}">
      <dgm:prSet phldrT="[Texto]" custT="1"/>
      <dgm:spPr/>
      <dgm:t>
        <a:bodyPr/>
        <a:lstStyle/>
        <a:p>
          <a:r>
            <a:rPr lang="pt-BR" sz="3600" b="1" dirty="0">
              <a:solidFill>
                <a:srgbClr val="B8005C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1.274</a:t>
          </a:r>
          <a:r>
            <a:rPr lang="pt-BR" sz="27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</a:t>
          </a:r>
        </a:p>
        <a:p>
          <a:r>
            <a:rPr lang="pt-BR" sz="1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casos por semana</a:t>
          </a:r>
        </a:p>
      </dgm:t>
    </dgm:pt>
    <dgm:pt modelId="{99E7524E-D6AF-4AFA-8962-4CCF660AA4B3}" type="parTrans" cxnId="{758BA0AC-0192-4E40-AD53-A01F412C0D5C}">
      <dgm:prSet/>
      <dgm:spPr/>
      <dgm:t>
        <a:bodyPr/>
        <a:lstStyle/>
        <a:p>
          <a:endParaRPr lang="pt-BR"/>
        </a:p>
      </dgm:t>
    </dgm:pt>
    <dgm:pt modelId="{F3336746-87C7-4491-A639-B53B673A9BC4}" type="sibTrans" cxnId="{758BA0AC-0192-4E40-AD53-A01F412C0D5C}">
      <dgm:prSet/>
      <dgm:spPr/>
      <dgm:t>
        <a:bodyPr/>
        <a:lstStyle/>
        <a:p>
          <a:endParaRPr lang="pt-BR"/>
        </a:p>
      </dgm:t>
    </dgm:pt>
    <dgm:pt modelId="{0D0ECC51-B5D5-44AC-92BA-F5E5A6B53690}">
      <dgm:prSet phldrT="[Texto]" custT="1"/>
      <dgm:spPr/>
      <dgm:t>
        <a:bodyPr/>
        <a:lstStyle/>
        <a:p>
          <a:pPr algn="l"/>
          <a:r>
            <a:rPr lang="pt-BR" sz="5400" b="1" dirty="0">
              <a:solidFill>
                <a:srgbClr val="B8005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181</a:t>
          </a:r>
        </a:p>
        <a:p>
          <a:pPr algn="l"/>
          <a:r>
            <a:rPr lang="pt-BR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casos por dia</a:t>
          </a:r>
        </a:p>
      </dgm:t>
    </dgm:pt>
    <dgm:pt modelId="{30B08099-5FB9-453C-A156-AD898E67A546}" type="parTrans" cxnId="{DE88B055-2DFB-4673-AC4F-98460AC5122D}">
      <dgm:prSet/>
      <dgm:spPr/>
      <dgm:t>
        <a:bodyPr/>
        <a:lstStyle/>
        <a:p>
          <a:endParaRPr lang="pt-BR"/>
        </a:p>
      </dgm:t>
    </dgm:pt>
    <dgm:pt modelId="{167EDCE2-E0C1-4E88-B89C-E0B82A91CC37}" type="sibTrans" cxnId="{DE88B055-2DFB-4673-AC4F-98460AC5122D}">
      <dgm:prSet/>
      <dgm:spPr/>
      <dgm:t>
        <a:bodyPr/>
        <a:lstStyle/>
        <a:p>
          <a:endParaRPr lang="pt-BR"/>
        </a:p>
      </dgm:t>
    </dgm:pt>
    <dgm:pt modelId="{325753DD-BD58-4321-9626-52680A92E7D6}" type="pres">
      <dgm:prSet presAssocID="{5953CA0B-114F-4DC8-9526-0DBD01E0E0AC}" presName="rootnode" presStyleCnt="0">
        <dgm:presLayoutVars>
          <dgm:chMax/>
          <dgm:chPref/>
          <dgm:dir/>
          <dgm:animLvl val="lvl"/>
        </dgm:presLayoutVars>
      </dgm:prSet>
      <dgm:spPr/>
    </dgm:pt>
    <dgm:pt modelId="{7CAE924C-3568-4EF5-A98D-53A0493BD015}" type="pres">
      <dgm:prSet presAssocID="{A1DB90E8-E683-4F22-A80B-FFA1CCB080E4}" presName="composite" presStyleCnt="0"/>
      <dgm:spPr/>
    </dgm:pt>
    <dgm:pt modelId="{227BCEA5-20AB-4776-9018-FE536086CFC5}" type="pres">
      <dgm:prSet presAssocID="{A1DB90E8-E683-4F22-A80B-FFA1CCB080E4}" presName="LShape" presStyleLbl="alignNode1" presStyleIdx="0" presStyleCnt="5"/>
      <dgm:spPr>
        <a:solidFill>
          <a:srgbClr val="B8005C"/>
        </a:solidFill>
        <a:ln>
          <a:solidFill>
            <a:srgbClr val="B8005C"/>
          </a:solidFill>
        </a:ln>
      </dgm:spPr>
    </dgm:pt>
    <dgm:pt modelId="{F1B8FE2E-1257-4441-9A79-C2ECEF5FE370}" type="pres">
      <dgm:prSet presAssocID="{A1DB90E8-E683-4F22-A80B-FFA1CCB080E4}" presName="ParentText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410E3713-C572-4D89-928D-CEDCA3EC6315}" type="pres">
      <dgm:prSet presAssocID="{A1DB90E8-E683-4F22-A80B-FFA1CCB080E4}" presName="Triangle" presStyleLbl="alignNode1" presStyleIdx="1" presStyleCnt="5"/>
      <dgm:spPr>
        <a:solidFill>
          <a:srgbClr val="FF3399"/>
        </a:solidFill>
        <a:ln>
          <a:solidFill>
            <a:srgbClr val="FF3399"/>
          </a:solidFill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</dgm:pt>
    <dgm:pt modelId="{5411594B-0B49-427D-8BA9-2AA50FA6FB70}" type="pres">
      <dgm:prSet presAssocID="{F0C2D69A-6E9C-4428-8B85-DAE74AE93D6D}" presName="sibTrans" presStyleCnt="0"/>
      <dgm:spPr/>
    </dgm:pt>
    <dgm:pt modelId="{8D0EC9C1-9699-4B66-B04B-B2ED25355C99}" type="pres">
      <dgm:prSet presAssocID="{F0C2D69A-6E9C-4428-8B85-DAE74AE93D6D}" presName="space" presStyleCnt="0"/>
      <dgm:spPr/>
    </dgm:pt>
    <dgm:pt modelId="{87A9F13B-5185-45B5-8818-AC997AAE81B5}" type="pres">
      <dgm:prSet presAssocID="{B8D92800-959B-4539-A1A6-7EFA19FEFC48}" presName="composite" presStyleCnt="0"/>
      <dgm:spPr/>
    </dgm:pt>
    <dgm:pt modelId="{669E3C08-3C1D-42A2-B6C1-F0A3ABB1C5E9}" type="pres">
      <dgm:prSet presAssocID="{B8D92800-959B-4539-A1A6-7EFA19FEFC48}" presName="LShape" presStyleLbl="alignNode1" presStyleIdx="2" presStyleCnt="5"/>
      <dgm:spPr>
        <a:solidFill>
          <a:srgbClr val="B8005C"/>
        </a:solidFill>
        <a:ln>
          <a:solidFill>
            <a:srgbClr val="B8005C"/>
          </a:solidFill>
        </a:ln>
      </dgm:spPr>
    </dgm:pt>
    <dgm:pt modelId="{FFCE885A-B7E0-4D93-86B8-2FDF00486027}" type="pres">
      <dgm:prSet presAssocID="{B8D92800-959B-4539-A1A6-7EFA19FEFC48}" presName="ParentText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FBEDE3D2-FF72-4343-92FD-4A0ABE117557}" type="pres">
      <dgm:prSet presAssocID="{B8D92800-959B-4539-A1A6-7EFA19FEFC48}" presName="Triangle" presStyleLbl="alignNode1" presStyleIdx="3" presStyleCnt="5"/>
      <dgm:spPr>
        <a:solidFill>
          <a:srgbClr val="FF3399"/>
        </a:solidFill>
        <a:ln>
          <a:solidFill>
            <a:srgbClr val="FF3399"/>
          </a:solidFill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</dgm:pt>
    <dgm:pt modelId="{4D03F824-97DE-49D9-BBBC-D3064733BCEE}" type="pres">
      <dgm:prSet presAssocID="{F3336746-87C7-4491-A639-B53B673A9BC4}" presName="sibTrans" presStyleCnt="0"/>
      <dgm:spPr/>
    </dgm:pt>
    <dgm:pt modelId="{CAB6C1A0-1068-42E6-B722-2863EA660029}" type="pres">
      <dgm:prSet presAssocID="{F3336746-87C7-4491-A639-B53B673A9BC4}" presName="space" presStyleCnt="0"/>
      <dgm:spPr/>
    </dgm:pt>
    <dgm:pt modelId="{D4D48158-0204-470E-98B4-A8BA8526C082}" type="pres">
      <dgm:prSet presAssocID="{0D0ECC51-B5D5-44AC-92BA-F5E5A6B53690}" presName="composite" presStyleCnt="0"/>
      <dgm:spPr/>
    </dgm:pt>
    <dgm:pt modelId="{70E6D8D6-EE2B-438E-B033-BD5FC175A266}" type="pres">
      <dgm:prSet presAssocID="{0D0ECC51-B5D5-44AC-92BA-F5E5A6B53690}" presName="LShape" presStyleLbl="alignNode1" presStyleIdx="4" presStyleCnt="5"/>
      <dgm:spPr>
        <a:solidFill>
          <a:srgbClr val="B8005C"/>
        </a:solidFill>
        <a:ln>
          <a:solidFill>
            <a:srgbClr val="B8005C"/>
          </a:solidFill>
        </a:ln>
      </dgm:spPr>
    </dgm:pt>
    <dgm:pt modelId="{F56AB720-7077-45D1-A63B-75B433DCAFAD}" type="pres">
      <dgm:prSet presAssocID="{0D0ECC51-B5D5-44AC-92BA-F5E5A6B53690}" presName="ParentText" presStyleLbl="revTx" presStyleIdx="2" presStyleCnt="3" custScaleX="114797">
        <dgm:presLayoutVars>
          <dgm:chMax val="0"/>
          <dgm:chPref val="0"/>
          <dgm:bulletEnabled val="1"/>
        </dgm:presLayoutVars>
      </dgm:prSet>
      <dgm:spPr/>
    </dgm:pt>
  </dgm:ptLst>
  <dgm:cxnLst>
    <dgm:cxn modelId="{E968AA15-BD22-48E3-9D48-A93EBECB9F20}" srcId="{5953CA0B-114F-4DC8-9526-0DBD01E0E0AC}" destId="{A1DB90E8-E683-4F22-A80B-FFA1CCB080E4}" srcOrd="0" destOrd="0" parTransId="{B1700C4F-AFEE-4B56-997A-99F4A0A0B929}" sibTransId="{F0C2D69A-6E9C-4428-8B85-DAE74AE93D6D}"/>
    <dgm:cxn modelId="{5530CD69-D446-4FD8-9C56-FBF131F3FA3F}" type="presOf" srcId="{5953CA0B-114F-4DC8-9526-0DBD01E0E0AC}" destId="{325753DD-BD58-4321-9626-52680A92E7D6}" srcOrd="0" destOrd="0" presId="urn:microsoft.com/office/officeart/2009/3/layout/StepUpProcess"/>
    <dgm:cxn modelId="{DE88B055-2DFB-4673-AC4F-98460AC5122D}" srcId="{5953CA0B-114F-4DC8-9526-0DBD01E0E0AC}" destId="{0D0ECC51-B5D5-44AC-92BA-F5E5A6B53690}" srcOrd="2" destOrd="0" parTransId="{30B08099-5FB9-453C-A156-AD898E67A546}" sibTransId="{167EDCE2-E0C1-4E88-B89C-E0B82A91CC37}"/>
    <dgm:cxn modelId="{D443A88A-662A-4784-94C6-12384495FA07}" type="presOf" srcId="{0D0ECC51-B5D5-44AC-92BA-F5E5A6B53690}" destId="{F56AB720-7077-45D1-A63B-75B433DCAFAD}" srcOrd="0" destOrd="0" presId="urn:microsoft.com/office/officeart/2009/3/layout/StepUpProcess"/>
    <dgm:cxn modelId="{69E07E9E-AA4B-46C4-BC6C-A94B8CF3EEBC}" type="presOf" srcId="{A1DB90E8-E683-4F22-A80B-FFA1CCB080E4}" destId="{F1B8FE2E-1257-4441-9A79-C2ECEF5FE370}" srcOrd="0" destOrd="0" presId="urn:microsoft.com/office/officeart/2009/3/layout/StepUpProcess"/>
    <dgm:cxn modelId="{758BA0AC-0192-4E40-AD53-A01F412C0D5C}" srcId="{5953CA0B-114F-4DC8-9526-0DBD01E0E0AC}" destId="{B8D92800-959B-4539-A1A6-7EFA19FEFC48}" srcOrd="1" destOrd="0" parTransId="{99E7524E-D6AF-4AFA-8962-4CCF660AA4B3}" sibTransId="{F3336746-87C7-4491-A639-B53B673A9BC4}"/>
    <dgm:cxn modelId="{439924F3-B400-4F5C-A7C4-086FC537A92E}" type="presOf" srcId="{B8D92800-959B-4539-A1A6-7EFA19FEFC48}" destId="{FFCE885A-B7E0-4D93-86B8-2FDF00486027}" srcOrd="0" destOrd="0" presId="urn:microsoft.com/office/officeart/2009/3/layout/StepUpProcess"/>
    <dgm:cxn modelId="{7D981D6E-C6AB-435B-A76A-71E3AC23F7FD}" type="presParOf" srcId="{325753DD-BD58-4321-9626-52680A92E7D6}" destId="{7CAE924C-3568-4EF5-A98D-53A0493BD015}" srcOrd="0" destOrd="0" presId="urn:microsoft.com/office/officeart/2009/3/layout/StepUpProcess"/>
    <dgm:cxn modelId="{A249FA71-6AF9-4C6F-98ED-E49F0B228785}" type="presParOf" srcId="{7CAE924C-3568-4EF5-A98D-53A0493BD015}" destId="{227BCEA5-20AB-4776-9018-FE536086CFC5}" srcOrd="0" destOrd="0" presId="urn:microsoft.com/office/officeart/2009/3/layout/StepUpProcess"/>
    <dgm:cxn modelId="{0A895873-65A2-41BD-8BAD-2677E972CC4C}" type="presParOf" srcId="{7CAE924C-3568-4EF5-A98D-53A0493BD015}" destId="{F1B8FE2E-1257-4441-9A79-C2ECEF5FE370}" srcOrd="1" destOrd="0" presId="urn:microsoft.com/office/officeart/2009/3/layout/StepUpProcess"/>
    <dgm:cxn modelId="{405CD6EA-CDEB-42CA-8839-5F1C798B1100}" type="presParOf" srcId="{7CAE924C-3568-4EF5-A98D-53A0493BD015}" destId="{410E3713-C572-4D89-928D-CEDCA3EC6315}" srcOrd="2" destOrd="0" presId="urn:microsoft.com/office/officeart/2009/3/layout/StepUpProcess"/>
    <dgm:cxn modelId="{C1DEB98A-E0F6-48C3-B365-99282E29D0F6}" type="presParOf" srcId="{325753DD-BD58-4321-9626-52680A92E7D6}" destId="{5411594B-0B49-427D-8BA9-2AA50FA6FB70}" srcOrd="1" destOrd="0" presId="urn:microsoft.com/office/officeart/2009/3/layout/StepUpProcess"/>
    <dgm:cxn modelId="{02CC1101-5FDE-4F0C-8A4E-FA963F6FDD36}" type="presParOf" srcId="{5411594B-0B49-427D-8BA9-2AA50FA6FB70}" destId="{8D0EC9C1-9699-4B66-B04B-B2ED25355C99}" srcOrd="0" destOrd="0" presId="urn:microsoft.com/office/officeart/2009/3/layout/StepUpProcess"/>
    <dgm:cxn modelId="{1168ED91-7615-424B-9EAF-526A5BC429EA}" type="presParOf" srcId="{325753DD-BD58-4321-9626-52680A92E7D6}" destId="{87A9F13B-5185-45B5-8818-AC997AAE81B5}" srcOrd="2" destOrd="0" presId="urn:microsoft.com/office/officeart/2009/3/layout/StepUpProcess"/>
    <dgm:cxn modelId="{5A46DC5D-9010-4B0B-A8C9-DCEAE53CB846}" type="presParOf" srcId="{87A9F13B-5185-45B5-8818-AC997AAE81B5}" destId="{669E3C08-3C1D-42A2-B6C1-F0A3ABB1C5E9}" srcOrd="0" destOrd="0" presId="urn:microsoft.com/office/officeart/2009/3/layout/StepUpProcess"/>
    <dgm:cxn modelId="{3FF79831-E050-4A89-93C2-9D19961D6091}" type="presParOf" srcId="{87A9F13B-5185-45B5-8818-AC997AAE81B5}" destId="{FFCE885A-B7E0-4D93-86B8-2FDF00486027}" srcOrd="1" destOrd="0" presId="urn:microsoft.com/office/officeart/2009/3/layout/StepUpProcess"/>
    <dgm:cxn modelId="{09E1379A-3D0A-4F4A-9331-DDC16A36795F}" type="presParOf" srcId="{87A9F13B-5185-45B5-8818-AC997AAE81B5}" destId="{FBEDE3D2-FF72-4343-92FD-4A0ABE117557}" srcOrd="2" destOrd="0" presId="urn:microsoft.com/office/officeart/2009/3/layout/StepUpProcess"/>
    <dgm:cxn modelId="{365A5FD0-C252-4B6D-A020-2B7C260BF0F6}" type="presParOf" srcId="{325753DD-BD58-4321-9626-52680A92E7D6}" destId="{4D03F824-97DE-49D9-BBBC-D3064733BCEE}" srcOrd="3" destOrd="0" presId="urn:microsoft.com/office/officeart/2009/3/layout/StepUpProcess"/>
    <dgm:cxn modelId="{12A97715-D086-4881-819B-7D39AEC24F5D}" type="presParOf" srcId="{4D03F824-97DE-49D9-BBBC-D3064733BCEE}" destId="{CAB6C1A0-1068-42E6-B722-2863EA660029}" srcOrd="0" destOrd="0" presId="urn:microsoft.com/office/officeart/2009/3/layout/StepUpProcess"/>
    <dgm:cxn modelId="{FE3B0265-22EB-4377-9E80-2E2EDFE2E674}" type="presParOf" srcId="{325753DD-BD58-4321-9626-52680A92E7D6}" destId="{D4D48158-0204-470E-98B4-A8BA8526C082}" srcOrd="4" destOrd="0" presId="urn:microsoft.com/office/officeart/2009/3/layout/StepUpProcess"/>
    <dgm:cxn modelId="{493BE8F7-A30E-4AC0-883C-BBA6B508110E}" type="presParOf" srcId="{D4D48158-0204-470E-98B4-A8BA8526C082}" destId="{70E6D8D6-EE2B-438E-B033-BD5FC175A266}" srcOrd="0" destOrd="0" presId="urn:microsoft.com/office/officeart/2009/3/layout/StepUpProcess"/>
    <dgm:cxn modelId="{39BC09F6-4464-4A3C-84FC-13595A3368EF}" type="presParOf" srcId="{D4D48158-0204-470E-98B4-A8BA8526C082}" destId="{F56AB720-7077-45D1-A63B-75B433DCAFAD}" srcOrd="1" destOrd="0" presId="urn:microsoft.com/office/officeart/2009/3/layout/StepUpProcess"/>
  </dgm:cxnLst>
  <dgm:bg>
    <a:noFill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D844180-2A60-4753-932D-4EA5385694B0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359088AD-60AC-475B-A183-E11255B8CB3C}">
      <dgm:prSet phldrT="[Texto]"/>
      <dgm:spPr>
        <a:solidFill>
          <a:srgbClr val="B8005C"/>
        </a:solidFill>
        <a:ln>
          <a:solidFill>
            <a:srgbClr val="B8005C"/>
          </a:solidFill>
        </a:ln>
      </dgm:spPr>
      <dgm:t>
        <a:bodyPr/>
        <a:lstStyle/>
        <a:p>
          <a:r>
            <a:rPr lang="pt-BR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Rastreamento</a:t>
          </a:r>
        </a:p>
      </dgm:t>
    </dgm:pt>
    <dgm:pt modelId="{55AF7287-6BC6-4370-9D3B-7D7513BD3CA5}" type="parTrans" cxnId="{BE17DB5B-96F8-410E-99CA-A22CE7E6E211}">
      <dgm:prSet/>
      <dgm:spPr/>
      <dgm:t>
        <a:bodyPr/>
        <a:lstStyle/>
        <a:p>
          <a:endParaRPr lang="pt-BR"/>
        </a:p>
      </dgm:t>
    </dgm:pt>
    <dgm:pt modelId="{ACB3EFDF-9161-461D-8819-A162167EB6EE}" type="sibTrans" cxnId="{BE17DB5B-96F8-410E-99CA-A22CE7E6E211}">
      <dgm:prSet/>
      <dgm:spPr/>
      <dgm:t>
        <a:bodyPr/>
        <a:lstStyle/>
        <a:p>
          <a:endParaRPr lang="pt-BR"/>
        </a:p>
      </dgm:t>
    </dgm:pt>
    <dgm:pt modelId="{3B7D9ED9-CF09-4CBB-B11D-C71C56BD49DC}">
      <dgm:prSet phldrT="[Texto]"/>
      <dgm:spPr/>
      <dgm:t>
        <a:bodyPr/>
        <a:lstStyle/>
        <a:p>
          <a:r>
            <a:rPr lang="en-US" b="1" spc="216" dirty="0" err="1">
              <a:solidFill>
                <a:srgbClr val="B8005C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Exame</a:t>
          </a:r>
          <a:r>
            <a:rPr lang="en-US" b="1" spc="216" dirty="0">
              <a:solidFill>
                <a:srgbClr val="B8005C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</a:t>
          </a:r>
          <a:r>
            <a:rPr lang="en-US" b="1" spc="216" dirty="0" err="1">
              <a:solidFill>
                <a:srgbClr val="B8005C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clínico</a:t>
          </a:r>
          <a:r>
            <a:rPr lang="en-US" b="1" spc="216" dirty="0">
              <a:solidFill>
                <a:srgbClr val="B8005C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</a:t>
          </a:r>
          <a:r>
            <a:rPr lang="en-US" b="1" spc="216" dirty="0" err="1">
              <a:solidFill>
                <a:srgbClr val="B8005C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anual</a:t>
          </a:r>
          <a:r>
            <a:rPr lang="en-US" b="1" spc="216" dirty="0">
              <a:solidFill>
                <a:srgbClr val="B8005C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</a:t>
          </a:r>
          <a:endParaRPr lang="pt-BR" dirty="0">
            <a:solidFill>
              <a:srgbClr val="B8005C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BE275A0C-D72B-422C-83BD-F2E2985A1788}" type="parTrans" cxnId="{F7E8AC61-6513-4777-ACBD-3386336EE2CE}">
      <dgm:prSet/>
      <dgm:spPr/>
      <dgm:t>
        <a:bodyPr/>
        <a:lstStyle/>
        <a:p>
          <a:endParaRPr lang="pt-BR"/>
        </a:p>
      </dgm:t>
    </dgm:pt>
    <dgm:pt modelId="{B2F5BC5C-2F0F-4A53-AACB-F81913052FA8}" type="sibTrans" cxnId="{F7E8AC61-6513-4777-ACBD-3386336EE2CE}">
      <dgm:prSet/>
      <dgm:spPr/>
      <dgm:t>
        <a:bodyPr/>
        <a:lstStyle/>
        <a:p>
          <a:endParaRPr lang="pt-BR"/>
        </a:p>
      </dgm:t>
    </dgm:pt>
    <dgm:pt modelId="{541D8A50-21E2-4C71-880C-B22CC00DB499}">
      <dgm:prSet phldrT="[Texto]"/>
      <dgm:spPr>
        <a:solidFill>
          <a:srgbClr val="B8005C"/>
        </a:solidFill>
        <a:ln>
          <a:solidFill>
            <a:srgbClr val="B8005C"/>
          </a:solidFill>
        </a:ln>
      </dgm:spPr>
      <dgm:t>
        <a:bodyPr/>
        <a:lstStyle/>
        <a:p>
          <a:r>
            <a:rPr lang="pt-BR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Investigação</a:t>
          </a:r>
          <a:r>
            <a:rPr lang="pt-BR" dirty="0"/>
            <a:t> Diagnóstica</a:t>
          </a:r>
        </a:p>
      </dgm:t>
    </dgm:pt>
    <dgm:pt modelId="{09A32375-992E-4124-8135-7BB096B7E121}" type="parTrans" cxnId="{98F17017-8A13-4AA9-B54F-A2DF84636160}">
      <dgm:prSet/>
      <dgm:spPr/>
      <dgm:t>
        <a:bodyPr/>
        <a:lstStyle/>
        <a:p>
          <a:endParaRPr lang="pt-BR"/>
        </a:p>
      </dgm:t>
    </dgm:pt>
    <dgm:pt modelId="{722354FA-FAD2-4739-9366-2B66F7EAEF77}" type="sibTrans" cxnId="{98F17017-8A13-4AA9-B54F-A2DF84636160}">
      <dgm:prSet/>
      <dgm:spPr/>
      <dgm:t>
        <a:bodyPr/>
        <a:lstStyle/>
        <a:p>
          <a:endParaRPr lang="pt-BR"/>
        </a:p>
      </dgm:t>
    </dgm:pt>
    <dgm:pt modelId="{F957991A-0CC5-495B-9ADA-D126445EBC02}">
      <dgm:prSet phldrT="[Texto]"/>
      <dgm:spPr/>
      <dgm:t>
        <a:bodyPr/>
        <a:lstStyle/>
        <a:p>
          <a:r>
            <a:rPr lang="en-US" b="1" spc="216" dirty="0" err="1">
              <a:solidFill>
                <a:srgbClr val="B8005C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Ecografia</a:t>
          </a:r>
          <a:r>
            <a:rPr lang="en-US" b="1" spc="216" dirty="0">
              <a:solidFill>
                <a:srgbClr val="B8005C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</a:t>
          </a:r>
          <a:endParaRPr lang="pt-BR" dirty="0">
            <a:solidFill>
              <a:srgbClr val="B8005C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E2C9C20E-4FA2-4B97-8F83-EEEF72418BF9}" type="parTrans" cxnId="{F2FA8E72-ED11-432E-BC17-F10C24C357F0}">
      <dgm:prSet/>
      <dgm:spPr/>
      <dgm:t>
        <a:bodyPr/>
        <a:lstStyle/>
        <a:p>
          <a:endParaRPr lang="pt-BR"/>
        </a:p>
      </dgm:t>
    </dgm:pt>
    <dgm:pt modelId="{1FD7956D-5258-4846-B042-6E5A25AA72B6}" type="sibTrans" cxnId="{F2FA8E72-ED11-432E-BC17-F10C24C357F0}">
      <dgm:prSet/>
      <dgm:spPr/>
      <dgm:t>
        <a:bodyPr/>
        <a:lstStyle/>
        <a:p>
          <a:endParaRPr lang="pt-BR"/>
        </a:p>
      </dgm:t>
    </dgm:pt>
    <dgm:pt modelId="{2B722496-5A9F-4A22-88B3-F71418E9013C}">
      <dgm:prSet phldrT="[Texto]"/>
      <dgm:spPr>
        <a:solidFill>
          <a:srgbClr val="B8005C"/>
        </a:solidFill>
        <a:ln>
          <a:solidFill>
            <a:srgbClr val="B8005C"/>
          </a:solidFill>
        </a:ln>
      </dgm:spPr>
      <dgm:t>
        <a:bodyPr/>
        <a:lstStyle/>
        <a:p>
          <a:r>
            <a:rPr lang="pt-BR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Tratamento</a:t>
          </a:r>
        </a:p>
      </dgm:t>
    </dgm:pt>
    <dgm:pt modelId="{944AF9DC-783C-4FA2-A3D8-AC3416BE6774}" type="parTrans" cxnId="{529528F6-1C63-4B51-8078-FDA2F9FC5299}">
      <dgm:prSet/>
      <dgm:spPr/>
      <dgm:t>
        <a:bodyPr/>
        <a:lstStyle/>
        <a:p>
          <a:endParaRPr lang="pt-BR"/>
        </a:p>
      </dgm:t>
    </dgm:pt>
    <dgm:pt modelId="{467D1F56-4AE3-4654-AC13-B8B621B368FE}" type="sibTrans" cxnId="{529528F6-1C63-4B51-8078-FDA2F9FC5299}">
      <dgm:prSet/>
      <dgm:spPr/>
      <dgm:t>
        <a:bodyPr/>
        <a:lstStyle/>
        <a:p>
          <a:endParaRPr lang="pt-BR"/>
        </a:p>
      </dgm:t>
    </dgm:pt>
    <dgm:pt modelId="{1859B049-BCE8-4637-942A-13913282398C}">
      <dgm:prSet phldrT="[Texto]"/>
      <dgm:spPr/>
      <dgm:t>
        <a:bodyPr/>
        <a:lstStyle/>
        <a:p>
          <a:r>
            <a:rPr lang="en-US" b="1" spc="216" dirty="0" err="1">
              <a:solidFill>
                <a:srgbClr val="B8005C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Cirurgia</a:t>
          </a:r>
          <a:endParaRPr lang="pt-BR" dirty="0">
            <a:solidFill>
              <a:srgbClr val="B8005C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E187FFE3-7366-4D5E-A8BD-8A127DAD3CA8}" type="parTrans" cxnId="{6877D63F-4DAE-4D77-BC33-CE74BB38503B}">
      <dgm:prSet/>
      <dgm:spPr/>
      <dgm:t>
        <a:bodyPr/>
        <a:lstStyle/>
        <a:p>
          <a:endParaRPr lang="pt-BR"/>
        </a:p>
      </dgm:t>
    </dgm:pt>
    <dgm:pt modelId="{75C7FC40-4564-4924-B157-2B063D3FDAA0}" type="sibTrans" cxnId="{6877D63F-4DAE-4D77-BC33-CE74BB38503B}">
      <dgm:prSet/>
      <dgm:spPr/>
      <dgm:t>
        <a:bodyPr/>
        <a:lstStyle/>
        <a:p>
          <a:endParaRPr lang="pt-BR"/>
        </a:p>
      </dgm:t>
    </dgm:pt>
    <dgm:pt modelId="{AA4FB53C-E8A5-4061-91A7-0A0A2714B03A}">
      <dgm:prSet/>
      <dgm:spPr/>
      <dgm:t>
        <a:bodyPr/>
        <a:lstStyle/>
        <a:p>
          <a:r>
            <a:rPr lang="en-US" b="1" spc="216" dirty="0" err="1">
              <a:solidFill>
                <a:srgbClr val="B8005C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Mamografia</a:t>
          </a:r>
          <a:r>
            <a:rPr lang="en-US" b="1" spc="216" dirty="0">
              <a:solidFill>
                <a:srgbClr val="B8005C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</a:t>
          </a:r>
          <a:r>
            <a:rPr lang="en-US" b="1" spc="216" dirty="0" err="1">
              <a:solidFill>
                <a:srgbClr val="B8005C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anual</a:t>
          </a:r>
          <a:r>
            <a:rPr lang="en-US" b="1" spc="216" dirty="0">
              <a:solidFill>
                <a:srgbClr val="B8005C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</a:t>
          </a:r>
        </a:p>
      </dgm:t>
    </dgm:pt>
    <dgm:pt modelId="{AD762BA9-B730-4F3B-861B-8C75B286DFA5}" type="parTrans" cxnId="{96A8A01D-6EC4-459E-B2E7-5920F583168C}">
      <dgm:prSet/>
      <dgm:spPr/>
      <dgm:t>
        <a:bodyPr/>
        <a:lstStyle/>
        <a:p>
          <a:endParaRPr lang="pt-BR"/>
        </a:p>
      </dgm:t>
    </dgm:pt>
    <dgm:pt modelId="{FE106169-F703-44D4-950F-49E5DD2EFC38}" type="sibTrans" cxnId="{96A8A01D-6EC4-459E-B2E7-5920F583168C}">
      <dgm:prSet/>
      <dgm:spPr/>
      <dgm:t>
        <a:bodyPr/>
        <a:lstStyle/>
        <a:p>
          <a:endParaRPr lang="pt-BR"/>
        </a:p>
      </dgm:t>
    </dgm:pt>
    <dgm:pt modelId="{4CEC4D12-B785-4F51-9874-AEDE8083BF09}">
      <dgm:prSet/>
      <dgm:spPr/>
      <dgm:t>
        <a:bodyPr/>
        <a:lstStyle/>
        <a:p>
          <a:r>
            <a:rPr lang="en-US" b="1" spc="216" dirty="0">
              <a:solidFill>
                <a:srgbClr val="B8005C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(a </a:t>
          </a:r>
          <a:r>
            <a:rPr lang="en-US" b="1" spc="216" dirty="0" err="1">
              <a:solidFill>
                <a:srgbClr val="B8005C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partir</a:t>
          </a:r>
          <a:r>
            <a:rPr lang="en-US" b="1" spc="216" dirty="0">
              <a:solidFill>
                <a:srgbClr val="B8005C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dos 40 </a:t>
          </a:r>
          <a:r>
            <a:rPr lang="en-US" b="1" spc="216" dirty="0" err="1">
              <a:solidFill>
                <a:srgbClr val="B8005C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anos</a:t>
          </a:r>
          <a:r>
            <a:rPr lang="en-US" b="1" spc="216" dirty="0">
              <a:solidFill>
                <a:srgbClr val="B8005C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)</a:t>
          </a:r>
          <a:endParaRPr lang="pt-BR" dirty="0">
            <a:solidFill>
              <a:srgbClr val="B8005C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09F39A6E-1C53-4BFE-A078-9A65E8A909BD}" type="parTrans" cxnId="{DCFB9911-8040-4D62-AD66-26FB4A2F9952}">
      <dgm:prSet/>
      <dgm:spPr/>
      <dgm:t>
        <a:bodyPr/>
        <a:lstStyle/>
        <a:p>
          <a:endParaRPr lang="pt-BR"/>
        </a:p>
      </dgm:t>
    </dgm:pt>
    <dgm:pt modelId="{D28352C8-09DF-41A7-945D-B3721759E4A5}" type="sibTrans" cxnId="{DCFB9911-8040-4D62-AD66-26FB4A2F9952}">
      <dgm:prSet/>
      <dgm:spPr/>
      <dgm:t>
        <a:bodyPr/>
        <a:lstStyle/>
        <a:p>
          <a:endParaRPr lang="pt-BR"/>
        </a:p>
      </dgm:t>
    </dgm:pt>
    <dgm:pt modelId="{EE9E2F72-8FAF-4280-AE59-7085F71993B8}">
      <dgm:prSet/>
      <dgm:spPr/>
      <dgm:t>
        <a:bodyPr/>
        <a:lstStyle/>
        <a:p>
          <a:r>
            <a:rPr lang="en-US" b="1" spc="216" dirty="0" err="1">
              <a:solidFill>
                <a:srgbClr val="B8005C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Biópsia</a:t>
          </a:r>
          <a:r>
            <a:rPr lang="en-US" b="1" spc="216" dirty="0">
              <a:solidFill>
                <a:srgbClr val="B8005C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</a:t>
          </a:r>
          <a:endParaRPr lang="pt-BR" dirty="0">
            <a:solidFill>
              <a:srgbClr val="B8005C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057CB230-DD81-4838-8679-415CA24C69A1}" type="parTrans" cxnId="{0AAE3BA3-2295-465A-B28B-F023E00A608E}">
      <dgm:prSet/>
      <dgm:spPr/>
      <dgm:t>
        <a:bodyPr/>
        <a:lstStyle/>
        <a:p>
          <a:endParaRPr lang="pt-BR"/>
        </a:p>
      </dgm:t>
    </dgm:pt>
    <dgm:pt modelId="{306D58C6-6C08-49A0-BC13-704115451170}" type="sibTrans" cxnId="{0AAE3BA3-2295-465A-B28B-F023E00A608E}">
      <dgm:prSet/>
      <dgm:spPr/>
      <dgm:t>
        <a:bodyPr/>
        <a:lstStyle/>
        <a:p>
          <a:endParaRPr lang="pt-BR"/>
        </a:p>
      </dgm:t>
    </dgm:pt>
    <dgm:pt modelId="{4D540A5A-4E3D-4F33-B299-C32E2F57DDA3}">
      <dgm:prSet/>
      <dgm:spPr/>
      <dgm:t>
        <a:bodyPr/>
        <a:lstStyle/>
        <a:p>
          <a:r>
            <a:rPr lang="en-US" b="1" spc="216" dirty="0" err="1">
              <a:solidFill>
                <a:srgbClr val="B8005C"/>
              </a:solidFill>
              <a:latin typeface="Arial Narrow" panose="020B0606020202030204" pitchFamily="34" charset="0"/>
              <a:cs typeface="Arial" panose="020B0604020202020204" pitchFamily="34" charset="0"/>
            </a:rPr>
            <a:t>Quimioterapia</a:t>
          </a:r>
          <a:r>
            <a:rPr lang="en-US" b="1" spc="216" dirty="0">
              <a:solidFill>
                <a:srgbClr val="B8005C"/>
              </a:solidFill>
              <a:latin typeface="Arial Narrow" panose="020B0606020202030204" pitchFamily="34" charset="0"/>
              <a:cs typeface="Arial" panose="020B0604020202020204" pitchFamily="34" charset="0"/>
            </a:rPr>
            <a:t> - </a:t>
          </a:r>
          <a:r>
            <a:rPr lang="en-US" b="1" spc="216" dirty="0" err="1">
              <a:solidFill>
                <a:srgbClr val="B8005C"/>
              </a:solidFill>
              <a:latin typeface="Arial Narrow" panose="020B0606020202030204" pitchFamily="34" charset="0"/>
              <a:cs typeface="Arial" panose="020B0604020202020204" pitchFamily="34" charset="0"/>
            </a:rPr>
            <a:t>Radioterapia</a:t>
          </a:r>
          <a:endParaRPr lang="en-US" b="1" spc="216" dirty="0">
            <a:solidFill>
              <a:srgbClr val="B8005C"/>
            </a:solidFill>
            <a:latin typeface="Arial Narrow" panose="020B0606020202030204" pitchFamily="34" charset="0"/>
            <a:cs typeface="Arial" panose="020B0604020202020204" pitchFamily="34" charset="0"/>
          </a:endParaRPr>
        </a:p>
      </dgm:t>
    </dgm:pt>
    <dgm:pt modelId="{EEA5EC88-1185-4248-9582-E98F4AB80CF1}" type="parTrans" cxnId="{9C7FFE4E-0C92-43E8-AE8F-49DE03CD1C36}">
      <dgm:prSet/>
      <dgm:spPr/>
      <dgm:t>
        <a:bodyPr/>
        <a:lstStyle/>
        <a:p>
          <a:endParaRPr lang="pt-BR"/>
        </a:p>
      </dgm:t>
    </dgm:pt>
    <dgm:pt modelId="{7AB35856-E375-4140-88FA-9D422D0B881C}" type="sibTrans" cxnId="{9C7FFE4E-0C92-43E8-AE8F-49DE03CD1C36}">
      <dgm:prSet/>
      <dgm:spPr/>
      <dgm:t>
        <a:bodyPr/>
        <a:lstStyle/>
        <a:p>
          <a:endParaRPr lang="pt-BR"/>
        </a:p>
      </dgm:t>
    </dgm:pt>
    <dgm:pt modelId="{DBE2C022-3F33-47B1-8583-F818E648B9FA}">
      <dgm:prSet/>
      <dgm:spPr/>
      <dgm:t>
        <a:bodyPr/>
        <a:lstStyle/>
        <a:p>
          <a:r>
            <a:rPr lang="en-US" b="1" spc="216" dirty="0" err="1">
              <a:solidFill>
                <a:srgbClr val="B8005C"/>
              </a:solidFill>
              <a:latin typeface="Arial Narrow" panose="020B0606020202030204" pitchFamily="34" charset="0"/>
              <a:cs typeface="Arial" panose="020B0604020202020204" pitchFamily="34" charset="0"/>
            </a:rPr>
            <a:t>Terapia</a:t>
          </a:r>
          <a:r>
            <a:rPr lang="en-US" b="1" spc="216" dirty="0">
              <a:solidFill>
                <a:srgbClr val="B8005C"/>
              </a:solidFill>
              <a:latin typeface="Arial Narrow" panose="020B0606020202030204" pitchFamily="34" charset="0"/>
              <a:cs typeface="Arial" panose="020B0604020202020204" pitchFamily="34" charset="0"/>
            </a:rPr>
            <a:t> Hormonal - </a:t>
          </a:r>
          <a:r>
            <a:rPr lang="en-US" b="1" spc="216" dirty="0" err="1">
              <a:solidFill>
                <a:srgbClr val="B8005C"/>
              </a:solidFill>
              <a:latin typeface="Arial Narrow" panose="020B0606020202030204" pitchFamily="34" charset="0"/>
              <a:cs typeface="Arial" panose="020B0604020202020204" pitchFamily="34" charset="0"/>
            </a:rPr>
            <a:t>Imunoterapia</a:t>
          </a:r>
          <a:r>
            <a:rPr lang="en-US" b="1" spc="216" dirty="0">
              <a:solidFill>
                <a:srgbClr val="B8005C"/>
              </a:solidFill>
              <a:latin typeface="Arial Narrow" panose="020B0606020202030204" pitchFamily="34" charset="0"/>
              <a:cs typeface="Arial" panose="020B0604020202020204" pitchFamily="34" charset="0"/>
            </a:rPr>
            <a:t>  </a:t>
          </a:r>
        </a:p>
      </dgm:t>
    </dgm:pt>
    <dgm:pt modelId="{13257E5B-98B3-4254-AD8B-1B10A026AE92}" type="parTrans" cxnId="{430F47C5-1E6D-4831-90B3-14362F1D27FF}">
      <dgm:prSet/>
      <dgm:spPr/>
      <dgm:t>
        <a:bodyPr/>
        <a:lstStyle/>
        <a:p>
          <a:endParaRPr lang="pt-BR"/>
        </a:p>
      </dgm:t>
    </dgm:pt>
    <dgm:pt modelId="{0CB3A7B5-AE64-43C8-BCE8-C92E5DAB2F7F}" type="sibTrans" cxnId="{430F47C5-1E6D-4831-90B3-14362F1D27FF}">
      <dgm:prSet/>
      <dgm:spPr/>
      <dgm:t>
        <a:bodyPr/>
        <a:lstStyle/>
        <a:p>
          <a:endParaRPr lang="pt-BR"/>
        </a:p>
      </dgm:t>
    </dgm:pt>
    <dgm:pt modelId="{27E623CC-1DFD-4D19-AE17-07B26BC9D463}">
      <dgm:prSet/>
      <dgm:spPr/>
      <dgm:t>
        <a:bodyPr/>
        <a:lstStyle/>
        <a:p>
          <a:endParaRPr lang="pt-BR" dirty="0">
            <a:solidFill>
              <a:schemeClr val="bg1"/>
            </a:solidFill>
            <a:latin typeface="Arial Narrow" panose="020B0606020202030204" pitchFamily="34" charset="0"/>
            <a:cs typeface="Arial" panose="020B0604020202020204" pitchFamily="34" charset="0"/>
          </a:endParaRPr>
        </a:p>
      </dgm:t>
    </dgm:pt>
    <dgm:pt modelId="{0FAC5ADD-F7CA-41B5-A50F-CB1690ED21FB}" type="parTrans" cxnId="{29CC7AD1-7A56-4AF9-9B9D-5B2A7FA76213}">
      <dgm:prSet/>
      <dgm:spPr/>
      <dgm:t>
        <a:bodyPr/>
        <a:lstStyle/>
        <a:p>
          <a:endParaRPr lang="pt-BR"/>
        </a:p>
      </dgm:t>
    </dgm:pt>
    <dgm:pt modelId="{BAABCB26-F769-4006-91CB-CA6329DA78DC}" type="sibTrans" cxnId="{29CC7AD1-7A56-4AF9-9B9D-5B2A7FA76213}">
      <dgm:prSet/>
      <dgm:spPr/>
      <dgm:t>
        <a:bodyPr/>
        <a:lstStyle/>
        <a:p>
          <a:endParaRPr lang="pt-BR"/>
        </a:p>
      </dgm:t>
    </dgm:pt>
    <dgm:pt modelId="{A2AF3377-4563-420F-A6B7-28818BE81C14}" type="pres">
      <dgm:prSet presAssocID="{2D844180-2A60-4753-932D-4EA5385694B0}" presName="Name0" presStyleCnt="0">
        <dgm:presLayoutVars>
          <dgm:dir/>
          <dgm:animLvl val="lvl"/>
          <dgm:resizeHandles val="exact"/>
        </dgm:presLayoutVars>
      </dgm:prSet>
      <dgm:spPr/>
    </dgm:pt>
    <dgm:pt modelId="{BD7BE8B2-5D81-4C4C-8117-2FE3650DABE5}" type="pres">
      <dgm:prSet presAssocID="{359088AD-60AC-475B-A183-E11255B8CB3C}" presName="linNode" presStyleCnt="0"/>
      <dgm:spPr/>
    </dgm:pt>
    <dgm:pt modelId="{E44EB156-6BB0-443B-A594-A2DF8877023C}" type="pres">
      <dgm:prSet presAssocID="{359088AD-60AC-475B-A183-E11255B8CB3C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1AA46174-57DB-4120-A92C-5C763F546291}" type="pres">
      <dgm:prSet presAssocID="{359088AD-60AC-475B-A183-E11255B8CB3C}" presName="descendantText" presStyleLbl="alignAccFollowNode1" presStyleIdx="0" presStyleCnt="3">
        <dgm:presLayoutVars>
          <dgm:bulletEnabled val="1"/>
        </dgm:presLayoutVars>
      </dgm:prSet>
      <dgm:spPr/>
    </dgm:pt>
    <dgm:pt modelId="{B2DDF1B1-7BCC-4194-8671-57EE7D3859D5}" type="pres">
      <dgm:prSet presAssocID="{ACB3EFDF-9161-461D-8819-A162167EB6EE}" presName="sp" presStyleCnt="0"/>
      <dgm:spPr/>
    </dgm:pt>
    <dgm:pt modelId="{9D46A205-5C41-4B36-91FD-165887C5796F}" type="pres">
      <dgm:prSet presAssocID="{541D8A50-21E2-4C71-880C-B22CC00DB499}" presName="linNode" presStyleCnt="0"/>
      <dgm:spPr/>
    </dgm:pt>
    <dgm:pt modelId="{2E757B81-0B17-4C3A-AA16-BC5C070091AC}" type="pres">
      <dgm:prSet presAssocID="{541D8A50-21E2-4C71-880C-B22CC00DB499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6B1EDA07-57E9-43C3-B44F-761F8C03F7EC}" type="pres">
      <dgm:prSet presAssocID="{541D8A50-21E2-4C71-880C-B22CC00DB499}" presName="descendantText" presStyleLbl="alignAccFollowNode1" presStyleIdx="1" presStyleCnt="3">
        <dgm:presLayoutVars>
          <dgm:bulletEnabled val="1"/>
        </dgm:presLayoutVars>
      </dgm:prSet>
      <dgm:spPr/>
    </dgm:pt>
    <dgm:pt modelId="{E6F9BFF9-4776-4695-9C2D-05DB61BC3388}" type="pres">
      <dgm:prSet presAssocID="{722354FA-FAD2-4739-9366-2B66F7EAEF77}" presName="sp" presStyleCnt="0"/>
      <dgm:spPr/>
    </dgm:pt>
    <dgm:pt modelId="{49E3B5E4-267E-4E8B-AD35-972E5BFCC9F9}" type="pres">
      <dgm:prSet presAssocID="{2B722496-5A9F-4A22-88B3-F71418E9013C}" presName="linNode" presStyleCnt="0"/>
      <dgm:spPr/>
    </dgm:pt>
    <dgm:pt modelId="{F427B92E-38EB-4A97-93BB-4EC2ED36B53A}" type="pres">
      <dgm:prSet presAssocID="{2B722496-5A9F-4A22-88B3-F71418E9013C}" presName="parentText" presStyleLbl="node1" presStyleIdx="2" presStyleCnt="3">
        <dgm:presLayoutVars>
          <dgm:chMax val="1"/>
          <dgm:bulletEnabled val="1"/>
        </dgm:presLayoutVars>
      </dgm:prSet>
      <dgm:spPr/>
    </dgm:pt>
    <dgm:pt modelId="{F4B4EE03-0216-49FE-9861-E283289CF81A}" type="pres">
      <dgm:prSet presAssocID="{2B722496-5A9F-4A22-88B3-F71418E9013C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F2C81307-66AB-4F51-A078-ED5486A52D24}" type="presOf" srcId="{AA4FB53C-E8A5-4061-91A7-0A0A2714B03A}" destId="{1AA46174-57DB-4120-A92C-5C763F546291}" srcOrd="0" destOrd="1" presId="urn:microsoft.com/office/officeart/2005/8/layout/vList5"/>
    <dgm:cxn modelId="{47D11C0C-02B2-4FE9-B22C-289466198798}" type="presOf" srcId="{F957991A-0CC5-495B-9ADA-D126445EBC02}" destId="{6B1EDA07-57E9-43C3-B44F-761F8C03F7EC}" srcOrd="0" destOrd="0" presId="urn:microsoft.com/office/officeart/2005/8/layout/vList5"/>
    <dgm:cxn modelId="{725ED20C-581F-4E0B-8239-8F5C932B7D10}" type="presOf" srcId="{27E623CC-1DFD-4D19-AE17-07B26BC9D463}" destId="{F4B4EE03-0216-49FE-9861-E283289CF81A}" srcOrd="0" destOrd="3" presId="urn:microsoft.com/office/officeart/2005/8/layout/vList5"/>
    <dgm:cxn modelId="{DCFB9911-8040-4D62-AD66-26FB4A2F9952}" srcId="{359088AD-60AC-475B-A183-E11255B8CB3C}" destId="{4CEC4D12-B785-4F51-9874-AEDE8083BF09}" srcOrd="2" destOrd="0" parTransId="{09F39A6E-1C53-4BFE-A078-9A65E8A909BD}" sibTransId="{D28352C8-09DF-41A7-945D-B3721759E4A5}"/>
    <dgm:cxn modelId="{98F17017-8A13-4AA9-B54F-A2DF84636160}" srcId="{2D844180-2A60-4753-932D-4EA5385694B0}" destId="{541D8A50-21E2-4C71-880C-B22CC00DB499}" srcOrd="1" destOrd="0" parTransId="{09A32375-992E-4124-8135-7BB096B7E121}" sibTransId="{722354FA-FAD2-4739-9366-2B66F7EAEF77}"/>
    <dgm:cxn modelId="{96A8A01D-6EC4-459E-B2E7-5920F583168C}" srcId="{359088AD-60AC-475B-A183-E11255B8CB3C}" destId="{AA4FB53C-E8A5-4061-91A7-0A0A2714B03A}" srcOrd="1" destOrd="0" parTransId="{AD762BA9-B730-4F3B-861B-8C75B286DFA5}" sibTransId="{FE106169-F703-44D4-950F-49E5DD2EFC38}"/>
    <dgm:cxn modelId="{6877D63F-4DAE-4D77-BC33-CE74BB38503B}" srcId="{2B722496-5A9F-4A22-88B3-F71418E9013C}" destId="{1859B049-BCE8-4637-942A-13913282398C}" srcOrd="0" destOrd="0" parTransId="{E187FFE3-7366-4D5E-A8BD-8A127DAD3CA8}" sibTransId="{75C7FC40-4564-4924-B157-2B063D3FDAA0}"/>
    <dgm:cxn modelId="{94F0ED40-EC50-402C-81CE-2FCC43121E9E}" type="presOf" srcId="{2B722496-5A9F-4A22-88B3-F71418E9013C}" destId="{F427B92E-38EB-4A97-93BB-4EC2ED36B53A}" srcOrd="0" destOrd="0" presId="urn:microsoft.com/office/officeart/2005/8/layout/vList5"/>
    <dgm:cxn modelId="{BE17DB5B-96F8-410E-99CA-A22CE7E6E211}" srcId="{2D844180-2A60-4753-932D-4EA5385694B0}" destId="{359088AD-60AC-475B-A183-E11255B8CB3C}" srcOrd="0" destOrd="0" parTransId="{55AF7287-6BC6-4370-9D3B-7D7513BD3CA5}" sibTransId="{ACB3EFDF-9161-461D-8819-A162167EB6EE}"/>
    <dgm:cxn modelId="{F7E8AC61-6513-4777-ACBD-3386336EE2CE}" srcId="{359088AD-60AC-475B-A183-E11255B8CB3C}" destId="{3B7D9ED9-CF09-4CBB-B11D-C71C56BD49DC}" srcOrd="0" destOrd="0" parTransId="{BE275A0C-D72B-422C-83BD-F2E2985A1788}" sibTransId="{B2F5BC5C-2F0F-4A53-AACB-F81913052FA8}"/>
    <dgm:cxn modelId="{9368B16C-9264-47E4-85EA-BF992CD3CC52}" type="presOf" srcId="{EE9E2F72-8FAF-4280-AE59-7085F71993B8}" destId="{6B1EDA07-57E9-43C3-B44F-761F8C03F7EC}" srcOrd="0" destOrd="1" presId="urn:microsoft.com/office/officeart/2005/8/layout/vList5"/>
    <dgm:cxn modelId="{9C7FFE4E-0C92-43E8-AE8F-49DE03CD1C36}" srcId="{2B722496-5A9F-4A22-88B3-F71418E9013C}" destId="{4D540A5A-4E3D-4F33-B299-C32E2F57DDA3}" srcOrd="1" destOrd="0" parTransId="{EEA5EC88-1185-4248-9582-E98F4AB80CF1}" sibTransId="{7AB35856-E375-4140-88FA-9D422D0B881C}"/>
    <dgm:cxn modelId="{F2FA8E72-ED11-432E-BC17-F10C24C357F0}" srcId="{541D8A50-21E2-4C71-880C-B22CC00DB499}" destId="{F957991A-0CC5-495B-9ADA-D126445EBC02}" srcOrd="0" destOrd="0" parTransId="{E2C9C20E-4FA2-4B97-8F83-EEEF72418BF9}" sibTransId="{1FD7956D-5258-4846-B042-6E5A25AA72B6}"/>
    <dgm:cxn modelId="{780FE17F-388A-4304-8592-CAB9CF1AC8BE}" type="presOf" srcId="{541D8A50-21E2-4C71-880C-B22CC00DB499}" destId="{2E757B81-0B17-4C3A-AA16-BC5C070091AC}" srcOrd="0" destOrd="0" presId="urn:microsoft.com/office/officeart/2005/8/layout/vList5"/>
    <dgm:cxn modelId="{DD51B396-A07B-4AEC-AD51-50C48D617AFE}" type="presOf" srcId="{359088AD-60AC-475B-A183-E11255B8CB3C}" destId="{E44EB156-6BB0-443B-A594-A2DF8877023C}" srcOrd="0" destOrd="0" presId="urn:microsoft.com/office/officeart/2005/8/layout/vList5"/>
    <dgm:cxn modelId="{F3F9E196-35A9-4768-A338-377541AB01EE}" type="presOf" srcId="{4CEC4D12-B785-4F51-9874-AEDE8083BF09}" destId="{1AA46174-57DB-4120-A92C-5C763F546291}" srcOrd="0" destOrd="2" presId="urn:microsoft.com/office/officeart/2005/8/layout/vList5"/>
    <dgm:cxn modelId="{0AAE3BA3-2295-465A-B28B-F023E00A608E}" srcId="{541D8A50-21E2-4C71-880C-B22CC00DB499}" destId="{EE9E2F72-8FAF-4280-AE59-7085F71993B8}" srcOrd="1" destOrd="0" parTransId="{057CB230-DD81-4838-8679-415CA24C69A1}" sibTransId="{306D58C6-6C08-49A0-BC13-704115451170}"/>
    <dgm:cxn modelId="{924D7CA4-23D9-4E31-B7DF-AC9D1B12B21B}" type="presOf" srcId="{1859B049-BCE8-4637-942A-13913282398C}" destId="{F4B4EE03-0216-49FE-9861-E283289CF81A}" srcOrd="0" destOrd="0" presId="urn:microsoft.com/office/officeart/2005/8/layout/vList5"/>
    <dgm:cxn modelId="{B1B74CAC-3848-478C-AC78-B74A222A242A}" type="presOf" srcId="{DBE2C022-3F33-47B1-8583-F818E648B9FA}" destId="{F4B4EE03-0216-49FE-9861-E283289CF81A}" srcOrd="0" destOrd="2" presId="urn:microsoft.com/office/officeart/2005/8/layout/vList5"/>
    <dgm:cxn modelId="{99DE8CAC-9706-4B93-8200-AB3ABFC840A2}" type="presOf" srcId="{2D844180-2A60-4753-932D-4EA5385694B0}" destId="{A2AF3377-4563-420F-A6B7-28818BE81C14}" srcOrd="0" destOrd="0" presId="urn:microsoft.com/office/officeart/2005/8/layout/vList5"/>
    <dgm:cxn modelId="{430F47C5-1E6D-4831-90B3-14362F1D27FF}" srcId="{2B722496-5A9F-4A22-88B3-F71418E9013C}" destId="{DBE2C022-3F33-47B1-8583-F818E648B9FA}" srcOrd="2" destOrd="0" parTransId="{13257E5B-98B3-4254-AD8B-1B10A026AE92}" sibTransId="{0CB3A7B5-AE64-43C8-BCE8-C92E5DAB2F7F}"/>
    <dgm:cxn modelId="{29CC7AD1-7A56-4AF9-9B9D-5B2A7FA76213}" srcId="{2B722496-5A9F-4A22-88B3-F71418E9013C}" destId="{27E623CC-1DFD-4D19-AE17-07B26BC9D463}" srcOrd="3" destOrd="0" parTransId="{0FAC5ADD-F7CA-41B5-A50F-CB1690ED21FB}" sibTransId="{BAABCB26-F769-4006-91CB-CA6329DA78DC}"/>
    <dgm:cxn modelId="{9FAA59D7-72F2-4F7E-911F-87C403633ADF}" type="presOf" srcId="{4D540A5A-4E3D-4F33-B299-C32E2F57DDA3}" destId="{F4B4EE03-0216-49FE-9861-E283289CF81A}" srcOrd="0" destOrd="1" presId="urn:microsoft.com/office/officeart/2005/8/layout/vList5"/>
    <dgm:cxn modelId="{039AE8F5-6919-4F35-B89F-F9C2C09223E0}" type="presOf" srcId="{3B7D9ED9-CF09-4CBB-B11D-C71C56BD49DC}" destId="{1AA46174-57DB-4120-A92C-5C763F546291}" srcOrd="0" destOrd="0" presId="urn:microsoft.com/office/officeart/2005/8/layout/vList5"/>
    <dgm:cxn modelId="{529528F6-1C63-4B51-8078-FDA2F9FC5299}" srcId="{2D844180-2A60-4753-932D-4EA5385694B0}" destId="{2B722496-5A9F-4A22-88B3-F71418E9013C}" srcOrd="2" destOrd="0" parTransId="{944AF9DC-783C-4FA2-A3D8-AC3416BE6774}" sibTransId="{467D1F56-4AE3-4654-AC13-B8B621B368FE}"/>
    <dgm:cxn modelId="{5D27FF62-193F-4B8C-8C93-38FCFAF1749D}" type="presParOf" srcId="{A2AF3377-4563-420F-A6B7-28818BE81C14}" destId="{BD7BE8B2-5D81-4C4C-8117-2FE3650DABE5}" srcOrd="0" destOrd="0" presId="urn:microsoft.com/office/officeart/2005/8/layout/vList5"/>
    <dgm:cxn modelId="{54CE616B-9373-48C8-99D9-91591BD2EEF6}" type="presParOf" srcId="{BD7BE8B2-5D81-4C4C-8117-2FE3650DABE5}" destId="{E44EB156-6BB0-443B-A594-A2DF8877023C}" srcOrd="0" destOrd="0" presId="urn:microsoft.com/office/officeart/2005/8/layout/vList5"/>
    <dgm:cxn modelId="{D0331608-7B4B-4EF7-9F31-7CAB16908E85}" type="presParOf" srcId="{BD7BE8B2-5D81-4C4C-8117-2FE3650DABE5}" destId="{1AA46174-57DB-4120-A92C-5C763F546291}" srcOrd="1" destOrd="0" presId="urn:microsoft.com/office/officeart/2005/8/layout/vList5"/>
    <dgm:cxn modelId="{714614ED-9C74-4CEC-B4AA-D3AD2B5C16F3}" type="presParOf" srcId="{A2AF3377-4563-420F-A6B7-28818BE81C14}" destId="{B2DDF1B1-7BCC-4194-8671-57EE7D3859D5}" srcOrd="1" destOrd="0" presId="urn:microsoft.com/office/officeart/2005/8/layout/vList5"/>
    <dgm:cxn modelId="{59026435-3D50-4067-8667-AF5C7CEFD568}" type="presParOf" srcId="{A2AF3377-4563-420F-A6B7-28818BE81C14}" destId="{9D46A205-5C41-4B36-91FD-165887C5796F}" srcOrd="2" destOrd="0" presId="urn:microsoft.com/office/officeart/2005/8/layout/vList5"/>
    <dgm:cxn modelId="{255EAA05-F499-4F75-BD29-F3A166187E98}" type="presParOf" srcId="{9D46A205-5C41-4B36-91FD-165887C5796F}" destId="{2E757B81-0B17-4C3A-AA16-BC5C070091AC}" srcOrd="0" destOrd="0" presId="urn:microsoft.com/office/officeart/2005/8/layout/vList5"/>
    <dgm:cxn modelId="{A81C4C3E-A1F1-467F-B477-AC688CF06C12}" type="presParOf" srcId="{9D46A205-5C41-4B36-91FD-165887C5796F}" destId="{6B1EDA07-57E9-43C3-B44F-761F8C03F7EC}" srcOrd="1" destOrd="0" presId="urn:microsoft.com/office/officeart/2005/8/layout/vList5"/>
    <dgm:cxn modelId="{A1D767DC-772A-4889-8111-C90CC2A5BF43}" type="presParOf" srcId="{A2AF3377-4563-420F-A6B7-28818BE81C14}" destId="{E6F9BFF9-4776-4695-9C2D-05DB61BC3388}" srcOrd="3" destOrd="0" presId="urn:microsoft.com/office/officeart/2005/8/layout/vList5"/>
    <dgm:cxn modelId="{76BE7CB0-5F73-4B42-A65C-1C3B521C9E44}" type="presParOf" srcId="{A2AF3377-4563-420F-A6B7-28818BE81C14}" destId="{49E3B5E4-267E-4E8B-AD35-972E5BFCC9F9}" srcOrd="4" destOrd="0" presId="urn:microsoft.com/office/officeart/2005/8/layout/vList5"/>
    <dgm:cxn modelId="{022198A8-61D3-4103-9981-63F00F5326A6}" type="presParOf" srcId="{49E3B5E4-267E-4E8B-AD35-972E5BFCC9F9}" destId="{F427B92E-38EB-4A97-93BB-4EC2ED36B53A}" srcOrd="0" destOrd="0" presId="urn:microsoft.com/office/officeart/2005/8/layout/vList5"/>
    <dgm:cxn modelId="{B18D5732-8A4C-4E1F-8D4C-D60963FED196}" type="presParOf" srcId="{49E3B5E4-267E-4E8B-AD35-972E5BFCC9F9}" destId="{F4B4EE03-0216-49FE-9861-E283289CF81A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373B9E-E0ED-4AA2-A8C1-02B227870C60}">
      <dsp:nvSpPr>
        <dsp:cNvPr id="0" name=""/>
        <dsp:cNvSpPr/>
      </dsp:nvSpPr>
      <dsp:spPr>
        <a:xfrm>
          <a:off x="1403349" y="142316"/>
          <a:ext cx="1627352" cy="813676"/>
        </a:xfrm>
        <a:prstGeom prst="roundRect">
          <a:avLst>
            <a:gd name="adj" fmla="val 10000"/>
          </a:avLst>
        </a:prstGeom>
        <a:solidFill>
          <a:srgbClr val="B8005C"/>
        </a:solidFill>
        <a:ln w="25400" cap="flat" cmpd="sng" algn="ctr">
          <a:solidFill>
            <a:srgbClr val="B8005C"/>
          </a:solidFill>
          <a:prstDash val="solid"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kern="1200" dirty="0"/>
            <a:t>Educação</a:t>
          </a:r>
        </a:p>
      </dsp:txBody>
      <dsp:txXfrm>
        <a:off x="1427181" y="166148"/>
        <a:ext cx="1579688" cy="766012"/>
      </dsp:txXfrm>
    </dsp:sp>
    <dsp:sp modelId="{B49EAAC4-9071-402E-9C00-E9D49664FA5B}">
      <dsp:nvSpPr>
        <dsp:cNvPr id="0" name=""/>
        <dsp:cNvSpPr/>
      </dsp:nvSpPr>
      <dsp:spPr>
        <a:xfrm rot="3523387">
          <a:off x="2456839" y="1500317"/>
          <a:ext cx="848949" cy="284786"/>
        </a:xfrm>
        <a:prstGeom prst="leftRightArrow">
          <a:avLst>
            <a:gd name="adj1" fmla="val 60000"/>
            <a:gd name="adj2" fmla="val 50000"/>
          </a:avLst>
        </a:prstGeom>
        <a:solidFill>
          <a:srgbClr val="FF3399"/>
        </a:solidFill>
        <a:ln>
          <a:noFill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200" kern="1200"/>
        </a:p>
      </dsp:txBody>
      <dsp:txXfrm>
        <a:off x="2542275" y="1557274"/>
        <a:ext cx="678077" cy="170872"/>
      </dsp:txXfrm>
    </dsp:sp>
    <dsp:sp modelId="{0328FBF0-34B3-4BE6-9632-C68EEA33A4F5}">
      <dsp:nvSpPr>
        <dsp:cNvPr id="0" name=""/>
        <dsp:cNvSpPr/>
      </dsp:nvSpPr>
      <dsp:spPr>
        <a:xfrm>
          <a:off x="2731927" y="2329428"/>
          <a:ext cx="1627352" cy="813676"/>
        </a:xfrm>
        <a:prstGeom prst="roundRect">
          <a:avLst>
            <a:gd name="adj" fmla="val 10000"/>
          </a:avLst>
        </a:prstGeom>
        <a:solidFill>
          <a:srgbClr val="B8005C"/>
        </a:solidFill>
        <a:ln w="25400" cap="flat" cmpd="sng" algn="ctr">
          <a:solidFill>
            <a:srgbClr val="B8005C"/>
          </a:solidFill>
          <a:prstDash val="solid"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kern="1200" dirty="0" err="1"/>
            <a:t>Advocacy</a:t>
          </a:r>
          <a:endParaRPr lang="pt-BR" sz="2200" kern="1200" dirty="0"/>
        </a:p>
      </dsp:txBody>
      <dsp:txXfrm>
        <a:off x="2755759" y="2353260"/>
        <a:ext cx="1579688" cy="766012"/>
      </dsp:txXfrm>
    </dsp:sp>
    <dsp:sp modelId="{FEA01F1A-1212-4792-8C33-8AA4A9F52C2F}">
      <dsp:nvSpPr>
        <dsp:cNvPr id="0" name=""/>
        <dsp:cNvSpPr/>
      </dsp:nvSpPr>
      <dsp:spPr>
        <a:xfrm rot="10800000">
          <a:off x="1776858" y="2593873"/>
          <a:ext cx="848949" cy="284786"/>
        </a:xfrm>
        <a:prstGeom prst="leftRightArrow">
          <a:avLst>
            <a:gd name="adj1" fmla="val 60000"/>
            <a:gd name="adj2" fmla="val 50000"/>
          </a:avLst>
        </a:prstGeom>
        <a:solidFill>
          <a:srgbClr val="FF3399"/>
        </a:solidFill>
        <a:ln>
          <a:noFill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200" kern="1200"/>
        </a:p>
      </dsp:txBody>
      <dsp:txXfrm rot="10800000">
        <a:off x="1862294" y="2650830"/>
        <a:ext cx="678077" cy="170872"/>
      </dsp:txXfrm>
    </dsp:sp>
    <dsp:sp modelId="{24D9CF89-BA3B-4173-B94C-B74FBF336B80}">
      <dsp:nvSpPr>
        <dsp:cNvPr id="0" name=""/>
        <dsp:cNvSpPr/>
      </dsp:nvSpPr>
      <dsp:spPr>
        <a:xfrm>
          <a:off x="43386" y="2329428"/>
          <a:ext cx="1627352" cy="813676"/>
        </a:xfrm>
        <a:prstGeom prst="roundRect">
          <a:avLst>
            <a:gd name="adj" fmla="val 10000"/>
          </a:avLst>
        </a:prstGeom>
        <a:solidFill>
          <a:srgbClr val="B8005C"/>
        </a:solidFill>
        <a:ln w="25400" cap="flat" cmpd="sng" algn="ctr">
          <a:solidFill>
            <a:srgbClr val="B8005C"/>
          </a:solidFill>
          <a:prstDash val="solid"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kern="1200" dirty="0"/>
            <a:t>Prestação de Serviço</a:t>
          </a:r>
        </a:p>
      </dsp:txBody>
      <dsp:txXfrm>
        <a:off x="67218" y="2353260"/>
        <a:ext cx="1579688" cy="766012"/>
      </dsp:txXfrm>
    </dsp:sp>
    <dsp:sp modelId="{EEB0591A-13EC-4952-BFC9-25F5BEE46BC5}">
      <dsp:nvSpPr>
        <dsp:cNvPr id="0" name=""/>
        <dsp:cNvSpPr/>
      </dsp:nvSpPr>
      <dsp:spPr>
        <a:xfrm rot="18112419">
          <a:off x="1112569" y="1500317"/>
          <a:ext cx="848949" cy="284786"/>
        </a:xfrm>
        <a:prstGeom prst="leftRightArrow">
          <a:avLst>
            <a:gd name="adj1" fmla="val 60000"/>
            <a:gd name="adj2" fmla="val 50000"/>
          </a:avLst>
        </a:prstGeom>
        <a:solidFill>
          <a:srgbClr val="FF3399"/>
        </a:solidFill>
        <a:ln>
          <a:noFill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200" kern="1200">
            <a:gradFill flip="none" rotWithShape="1">
              <a:gsLst>
                <a:gs pos="0">
                  <a:schemeClr val="lt1">
                    <a:shade val="30000"/>
                    <a:satMod val="115000"/>
                  </a:schemeClr>
                </a:gs>
                <a:gs pos="50000">
                  <a:schemeClr val="lt1">
                    <a:shade val="67500"/>
                    <a:satMod val="115000"/>
                  </a:schemeClr>
                </a:gs>
                <a:gs pos="100000">
                  <a:schemeClr val="lt1"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</a:endParaRPr>
        </a:p>
      </dsp:txBody>
      <dsp:txXfrm>
        <a:off x="1198005" y="1557274"/>
        <a:ext cx="678077" cy="17087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6455F5-99A3-46B4-95A1-6189D9DA17B1}">
      <dsp:nvSpPr>
        <dsp:cNvPr id="0" name=""/>
        <dsp:cNvSpPr/>
      </dsp:nvSpPr>
      <dsp:spPr>
        <a:xfrm>
          <a:off x="458752" y="-214437"/>
          <a:ext cx="5741795" cy="4788299"/>
        </a:xfrm>
        <a:prstGeom prst="pie">
          <a:avLst>
            <a:gd name="adj1" fmla="val 16200000"/>
            <a:gd name="adj2" fmla="val 1800000"/>
          </a:avLst>
        </a:prstGeom>
        <a:solidFill>
          <a:srgbClr val="B8005C"/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4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95% </a:t>
          </a:r>
        </a:p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 dirty="0"/>
            <a:t>de chances de cura </a:t>
          </a:r>
          <a:r>
            <a:rPr lang="pt-BR" sz="14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se</a:t>
          </a:r>
          <a:r>
            <a:rPr lang="pt-BR" sz="1400" kern="1200" dirty="0"/>
            <a:t> detectado em fase inicial. </a:t>
          </a:r>
        </a:p>
      </dsp:txBody>
      <dsp:txXfrm>
        <a:off x="3580512" y="669118"/>
        <a:ext cx="1948109" cy="1596099"/>
      </dsp:txXfrm>
    </dsp:sp>
    <dsp:sp modelId="{2B3E4904-9181-4250-B976-1C0A62BFED34}">
      <dsp:nvSpPr>
        <dsp:cNvPr id="0" name=""/>
        <dsp:cNvSpPr/>
      </dsp:nvSpPr>
      <dsp:spPr>
        <a:xfrm>
          <a:off x="1210716" y="480224"/>
          <a:ext cx="3841796" cy="3841796"/>
        </a:xfrm>
        <a:prstGeom prst="pie">
          <a:avLst>
            <a:gd name="adj1" fmla="val 1800000"/>
            <a:gd name="adj2" fmla="val 9000000"/>
          </a:avLst>
        </a:prstGeom>
        <a:solidFill>
          <a:srgbClr val="B8005C"/>
        </a:solidFill>
        <a:ln w="25400" cap="flat" cmpd="sng" algn="ctr">
          <a:solidFill>
            <a:srgbClr val="B8005C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 spc="348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1mm de aumento no nódulo,  diminui em 1% a chance de cura</a:t>
          </a:r>
          <a:endParaRPr lang="pt-BR" sz="1400" kern="1200" dirty="0">
            <a:solidFill>
              <a:schemeClr val="bg1"/>
            </a:solidFill>
          </a:endParaRPr>
        </a:p>
      </dsp:txBody>
      <dsp:txXfrm>
        <a:off x="2262637" y="2904215"/>
        <a:ext cx="1737955" cy="1189127"/>
      </dsp:txXfrm>
    </dsp:sp>
    <dsp:sp modelId="{2E86DBEF-0435-4F5F-B7EF-E6F3C11044D9}">
      <dsp:nvSpPr>
        <dsp:cNvPr id="0" name=""/>
        <dsp:cNvSpPr/>
      </dsp:nvSpPr>
      <dsp:spPr>
        <a:xfrm>
          <a:off x="1210716" y="480224"/>
          <a:ext cx="3841796" cy="3841796"/>
        </a:xfrm>
        <a:prstGeom prst="pie">
          <a:avLst>
            <a:gd name="adj1" fmla="val 9000000"/>
            <a:gd name="adj2" fmla="val 16200000"/>
          </a:avLst>
        </a:prstGeom>
        <a:solidFill>
          <a:srgbClr val="B8005C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54%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300" kern="1200" dirty="0"/>
            <a:t>são diagnosticados em </a:t>
          </a:r>
          <a:r>
            <a:rPr lang="pt-BR" sz="13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estágio</a:t>
          </a:r>
          <a:r>
            <a:rPr lang="pt-BR" sz="1300" kern="1200" dirty="0"/>
            <a:t> avançado. </a:t>
          </a:r>
        </a:p>
      </dsp:txBody>
      <dsp:txXfrm>
        <a:off x="1622337" y="1234863"/>
        <a:ext cx="1303466" cy="128059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7BCEA5-20AB-4776-9018-FE536086CFC5}">
      <dsp:nvSpPr>
        <dsp:cNvPr id="0" name=""/>
        <dsp:cNvSpPr/>
      </dsp:nvSpPr>
      <dsp:spPr>
        <a:xfrm rot="5400000">
          <a:off x="407064" y="1494035"/>
          <a:ext cx="1219632" cy="2029441"/>
        </a:xfrm>
        <a:prstGeom prst="corner">
          <a:avLst>
            <a:gd name="adj1" fmla="val 16120"/>
            <a:gd name="adj2" fmla="val 16110"/>
          </a:avLst>
        </a:prstGeom>
        <a:solidFill>
          <a:srgbClr val="B8005C"/>
        </a:solidFill>
        <a:ln w="25400" cap="flat" cmpd="sng" algn="ctr">
          <a:solidFill>
            <a:srgbClr val="B8005C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B8FE2E-1257-4441-9A79-C2ECEF5FE370}">
      <dsp:nvSpPr>
        <dsp:cNvPr id="0" name=""/>
        <dsp:cNvSpPr/>
      </dsp:nvSpPr>
      <dsp:spPr>
        <a:xfrm>
          <a:off x="203477" y="2100400"/>
          <a:ext cx="1832190" cy="16060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200" b="1" kern="1200" dirty="0">
              <a:solidFill>
                <a:srgbClr val="B8005C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66.280</a:t>
          </a:r>
          <a:endParaRPr lang="pt-BR" sz="2400" b="1" kern="1200" dirty="0">
            <a:solidFill>
              <a:srgbClr val="B8005C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casos por ano</a:t>
          </a:r>
        </a:p>
      </dsp:txBody>
      <dsp:txXfrm>
        <a:off x="203477" y="2100400"/>
        <a:ext cx="1832190" cy="1606022"/>
      </dsp:txXfrm>
    </dsp:sp>
    <dsp:sp modelId="{410E3713-C572-4D89-928D-CEDCA3EC6315}">
      <dsp:nvSpPr>
        <dsp:cNvPr id="0" name=""/>
        <dsp:cNvSpPr/>
      </dsp:nvSpPr>
      <dsp:spPr>
        <a:xfrm>
          <a:off x="1689971" y="1344625"/>
          <a:ext cx="345696" cy="345696"/>
        </a:xfrm>
        <a:prstGeom prst="triangle">
          <a:avLst>
            <a:gd name="adj" fmla="val 100000"/>
          </a:avLst>
        </a:prstGeom>
        <a:solidFill>
          <a:srgbClr val="FF3399"/>
        </a:solidFill>
        <a:ln w="25400" cap="flat" cmpd="sng" algn="ctr">
          <a:solidFill>
            <a:srgbClr val="FF3399"/>
          </a:solidFill>
          <a:prstDash val="solid"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9E3C08-3C1D-42A2-B6C1-F0A3ABB1C5E9}">
      <dsp:nvSpPr>
        <dsp:cNvPr id="0" name=""/>
        <dsp:cNvSpPr/>
      </dsp:nvSpPr>
      <dsp:spPr>
        <a:xfrm rot="5400000">
          <a:off x="2650023" y="939012"/>
          <a:ext cx="1219632" cy="2029441"/>
        </a:xfrm>
        <a:prstGeom prst="corner">
          <a:avLst>
            <a:gd name="adj1" fmla="val 16120"/>
            <a:gd name="adj2" fmla="val 16110"/>
          </a:avLst>
        </a:prstGeom>
        <a:solidFill>
          <a:srgbClr val="B8005C"/>
        </a:solidFill>
        <a:ln w="25400" cap="flat" cmpd="sng" algn="ctr">
          <a:solidFill>
            <a:srgbClr val="B8005C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CE885A-B7E0-4D93-86B8-2FDF00486027}">
      <dsp:nvSpPr>
        <dsp:cNvPr id="0" name=""/>
        <dsp:cNvSpPr/>
      </dsp:nvSpPr>
      <dsp:spPr>
        <a:xfrm>
          <a:off x="2446436" y="1545378"/>
          <a:ext cx="1832190" cy="16060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600" b="1" kern="1200" dirty="0">
              <a:solidFill>
                <a:srgbClr val="B8005C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1.274</a:t>
          </a:r>
          <a:r>
            <a:rPr lang="pt-BR" sz="27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</a:t>
          </a:r>
        </a:p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casos por semana</a:t>
          </a:r>
        </a:p>
      </dsp:txBody>
      <dsp:txXfrm>
        <a:off x="2446436" y="1545378"/>
        <a:ext cx="1832190" cy="1606022"/>
      </dsp:txXfrm>
    </dsp:sp>
    <dsp:sp modelId="{FBEDE3D2-FF72-4343-92FD-4A0ABE117557}">
      <dsp:nvSpPr>
        <dsp:cNvPr id="0" name=""/>
        <dsp:cNvSpPr/>
      </dsp:nvSpPr>
      <dsp:spPr>
        <a:xfrm>
          <a:off x="3932931" y="789603"/>
          <a:ext cx="345696" cy="345696"/>
        </a:xfrm>
        <a:prstGeom prst="triangle">
          <a:avLst>
            <a:gd name="adj" fmla="val 100000"/>
          </a:avLst>
        </a:prstGeom>
        <a:solidFill>
          <a:srgbClr val="FF3399"/>
        </a:solidFill>
        <a:ln w="25400" cap="flat" cmpd="sng" algn="ctr">
          <a:solidFill>
            <a:srgbClr val="FF3399"/>
          </a:solidFill>
          <a:prstDash val="solid"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E6D8D6-EE2B-438E-B033-BD5FC175A266}">
      <dsp:nvSpPr>
        <dsp:cNvPr id="0" name=""/>
        <dsp:cNvSpPr/>
      </dsp:nvSpPr>
      <dsp:spPr>
        <a:xfrm rot="5400000">
          <a:off x="4892983" y="383990"/>
          <a:ext cx="1219632" cy="2029441"/>
        </a:xfrm>
        <a:prstGeom prst="corner">
          <a:avLst>
            <a:gd name="adj1" fmla="val 16120"/>
            <a:gd name="adj2" fmla="val 16110"/>
          </a:avLst>
        </a:prstGeom>
        <a:solidFill>
          <a:srgbClr val="B8005C"/>
        </a:solidFill>
        <a:ln w="25400" cap="flat" cmpd="sng" algn="ctr">
          <a:solidFill>
            <a:srgbClr val="B8005C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6AB720-7077-45D1-A63B-75B433DCAFAD}">
      <dsp:nvSpPr>
        <dsp:cNvPr id="0" name=""/>
        <dsp:cNvSpPr/>
      </dsp:nvSpPr>
      <dsp:spPr>
        <a:xfrm>
          <a:off x="4553841" y="990355"/>
          <a:ext cx="2103299" cy="16060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5740" tIns="205740" rIns="205740" bIns="205740" numCol="1" spcCol="1270" anchor="t" anchorCtr="0">
          <a:noAutofit/>
        </a:bodyPr>
        <a:lstStyle/>
        <a:p>
          <a:pPr marL="0" lvl="0" indent="0" algn="l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5400" b="1" kern="1200" dirty="0">
              <a:solidFill>
                <a:srgbClr val="B8005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181</a:t>
          </a:r>
        </a:p>
        <a:p>
          <a:pPr marL="0" lvl="0" indent="0" algn="l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casos por dia</a:t>
          </a:r>
        </a:p>
      </dsp:txBody>
      <dsp:txXfrm>
        <a:off x="4553841" y="990355"/>
        <a:ext cx="2103299" cy="160602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A46174-57DB-4120-A92C-5C763F546291}">
      <dsp:nvSpPr>
        <dsp:cNvPr id="0" name=""/>
        <dsp:cNvSpPr/>
      </dsp:nvSpPr>
      <dsp:spPr>
        <a:xfrm rot="5400000">
          <a:off x="3621405" y="-1293891"/>
          <a:ext cx="1047750" cy="390144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b="1" kern="1200" spc="216" dirty="0" err="1">
              <a:solidFill>
                <a:srgbClr val="B8005C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Exame</a:t>
          </a:r>
          <a:r>
            <a:rPr lang="en-US" sz="1400" b="1" kern="1200" spc="216" dirty="0">
              <a:solidFill>
                <a:srgbClr val="B8005C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</a:t>
          </a:r>
          <a:r>
            <a:rPr lang="en-US" sz="1400" b="1" kern="1200" spc="216" dirty="0" err="1">
              <a:solidFill>
                <a:srgbClr val="B8005C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clínico</a:t>
          </a:r>
          <a:r>
            <a:rPr lang="en-US" sz="1400" b="1" kern="1200" spc="216" dirty="0">
              <a:solidFill>
                <a:srgbClr val="B8005C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</a:t>
          </a:r>
          <a:r>
            <a:rPr lang="en-US" sz="1400" b="1" kern="1200" spc="216" dirty="0" err="1">
              <a:solidFill>
                <a:srgbClr val="B8005C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anual</a:t>
          </a:r>
          <a:r>
            <a:rPr lang="en-US" sz="1400" b="1" kern="1200" spc="216" dirty="0">
              <a:solidFill>
                <a:srgbClr val="B8005C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</a:t>
          </a:r>
          <a:endParaRPr lang="pt-BR" sz="1400" kern="1200" dirty="0">
            <a:solidFill>
              <a:srgbClr val="B8005C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b="1" kern="1200" spc="216" dirty="0" err="1">
              <a:solidFill>
                <a:srgbClr val="B8005C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Mamografia</a:t>
          </a:r>
          <a:r>
            <a:rPr lang="en-US" sz="1400" b="1" kern="1200" spc="216" dirty="0">
              <a:solidFill>
                <a:srgbClr val="B8005C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</a:t>
          </a:r>
          <a:r>
            <a:rPr lang="en-US" sz="1400" b="1" kern="1200" spc="216" dirty="0" err="1">
              <a:solidFill>
                <a:srgbClr val="B8005C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anual</a:t>
          </a:r>
          <a:r>
            <a:rPr lang="en-US" sz="1400" b="1" kern="1200" spc="216" dirty="0">
              <a:solidFill>
                <a:srgbClr val="B8005C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b="1" kern="1200" spc="216" dirty="0">
              <a:solidFill>
                <a:srgbClr val="B8005C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(a </a:t>
          </a:r>
          <a:r>
            <a:rPr lang="en-US" sz="1400" b="1" kern="1200" spc="216" dirty="0" err="1">
              <a:solidFill>
                <a:srgbClr val="B8005C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partir</a:t>
          </a:r>
          <a:r>
            <a:rPr lang="en-US" sz="1400" b="1" kern="1200" spc="216" dirty="0">
              <a:solidFill>
                <a:srgbClr val="B8005C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dos 40 </a:t>
          </a:r>
          <a:r>
            <a:rPr lang="en-US" sz="1400" b="1" kern="1200" spc="216" dirty="0" err="1">
              <a:solidFill>
                <a:srgbClr val="B8005C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anos</a:t>
          </a:r>
          <a:r>
            <a:rPr lang="en-US" sz="1400" b="1" kern="1200" spc="216" dirty="0">
              <a:solidFill>
                <a:srgbClr val="B8005C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)</a:t>
          </a:r>
          <a:endParaRPr lang="pt-BR" sz="1400" kern="1200" dirty="0">
            <a:solidFill>
              <a:srgbClr val="B8005C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 rot="-5400000">
        <a:off x="2194561" y="184100"/>
        <a:ext cx="3850293" cy="945456"/>
      </dsp:txXfrm>
    </dsp:sp>
    <dsp:sp modelId="{E44EB156-6BB0-443B-A594-A2DF8877023C}">
      <dsp:nvSpPr>
        <dsp:cNvPr id="0" name=""/>
        <dsp:cNvSpPr/>
      </dsp:nvSpPr>
      <dsp:spPr>
        <a:xfrm>
          <a:off x="0" y="1984"/>
          <a:ext cx="2194560" cy="1309687"/>
        </a:xfrm>
        <a:prstGeom prst="roundRect">
          <a:avLst/>
        </a:prstGeom>
        <a:solidFill>
          <a:srgbClr val="B8005C"/>
        </a:solidFill>
        <a:ln w="25400" cap="flat" cmpd="sng" algn="ctr">
          <a:solidFill>
            <a:srgbClr val="B8005C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Rastreamento</a:t>
          </a:r>
        </a:p>
      </dsp:txBody>
      <dsp:txXfrm>
        <a:off x="63934" y="65918"/>
        <a:ext cx="2066692" cy="1181819"/>
      </dsp:txXfrm>
    </dsp:sp>
    <dsp:sp modelId="{6B1EDA07-57E9-43C3-B44F-761F8C03F7EC}">
      <dsp:nvSpPr>
        <dsp:cNvPr id="0" name=""/>
        <dsp:cNvSpPr/>
      </dsp:nvSpPr>
      <dsp:spPr>
        <a:xfrm rot="5400000">
          <a:off x="3621405" y="81279"/>
          <a:ext cx="1047750" cy="390144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b="1" kern="1200" spc="216" dirty="0" err="1">
              <a:solidFill>
                <a:srgbClr val="B8005C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Ecografia</a:t>
          </a:r>
          <a:r>
            <a:rPr lang="en-US" sz="1400" b="1" kern="1200" spc="216" dirty="0">
              <a:solidFill>
                <a:srgbClr val="B8005C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</a:t>
          </a:r>
          <a:endParaRPr lang="pt-BR" sz="1400" kern="1200" dirty="0">
            <a:solidFill>
              <a:srgbClr val="B8005C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b="1" kern="1200" spc="216" dirty="0" err="1">
              <a:solidFill>
                <a:srgbClr val="B8005C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Biópsia</a:t>
          </a:r>
          <a:r>
            <a:rPr lang="en-US" sz="1400" b="1" kern="1200" spc="216" dirty="0">
              <a:solidFill>
                <a:srgbClr val="B8005C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</a:t>
          </a:r>
          <a:endParaRPr lang="pt-BR" sz="1400" kern="1200" dirty="0">
            <a:solidFill>
              <a:srgbClr val="B8005C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 rot="-5400000">
        <a:off x="2194561" y="1559271"/>
        <a:ext cx="3850293" cy="945456"/>
      </dsp:txXfrm>
    </dsp:sp>
    <dsp:sp modelId="{2E757B81-0B17-4C3A-AA16-BC5C070091AC}">
      <dsp:nvSpPr>
        <dsp:cNvPr id="0" name=""/>
        <dsp:cNvSpPr/>
      </dsp:nvSpPr>
      <dsp:spPr>
        <a:xfrm>
          <a:off x="0" y="1377156"/>
          <a:ext cx="2194560" cy="1309687"/>
        </a:xfrm>
        <a:prstGeom prst="roundRect">
          <a:avLst/>
        </a:prstGeom>
        <a:solidFill>
          <a:srgbClr val="B8005C"/>
        </a:solidFill>
        <a:ln w="25400" cap="flat" cmpd="sng" algn="ctr">
          <a:solidFill>
            <a:srgbClr val="B8005C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Investigação</a:t>
          </a:r>
          <a:r>
            <a:rPr lang="pt-BR" sz="2100" kern="1200" dirty="0"/>
            <a:t> Diagnóstica</a:t>
          </a:r>
        </a:p>
      </dsp:txBody>
      <dsp:txXfrm>
        <a:off x="63934" y="1441090"/>
        <a:ext cx="2066692" cy="1181819"/>
      </dsp:txXfrm>
    </dsp:sp>
    <dsp:sp modelId="{F4B4EE03-0216-49FE-9861-E283289CF81A}">
      <dsp:nvSpPr>
        <dsp:cNvPr id="0" name=""/>
        <dsp:cNvSpPr/>
      </dsp:nvSpPr>
      <dsp:spPr>
        <a:xfrm rot="5400000">
          <a:off x="3621405" y="1456451"/>
          <a:ext cx="1047750" cy="390144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b="1" kern="1200" spc="216" dirty="0" err="1">
              <a:solidFill>
                <a:srgbClr val="B8005C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Cirurgia</a:t>
          </a:r>
          <a:endParaRPr lang="pt-BR" sz="1400" kern="1200" dirty="0">
            <a:solidFill>
              <a:srgbClr val="B8005C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b="1" kern="1200" spc="216" dirty="0" err="1">
              <a:solidFill>
                <a:srgbClr val="B8005C"/>
              </a:solidFill>
              <a:latin typeface="Arial Narrow" panose="020B0606020202030204" pitchFamily="34" charset="0"/>
              <a:cs typeface="Arial" panose="020B0604020202020204" pitchFamily="34" charset="0"/>
            </a:rPr>
            <a:t>Quimioterapia</a:t>
          </a:r>
          <a:r>
            <a:rPr lang="en-US" sz="1400" b="1" kern="1200" spc="216" dirty="0">
              <a:solidFill>
                <a:srgbClr val="B8005C"/>
              </a:solidFill>
              <a:latin typeface="Arial Narrow" panose="020B0606020202030204" pitchFamily="34" charset="0"/>
              <a:cs typeface="Arial" panose="020B0604020202020204" pitchFamily="34" charset="0"/>
            </a:rPr>
            <a:t> - </a:t>
          </a:r>
          <a:r>
            <a:rPr lang="en-US" sz="1400" b="1" kern="1200" spc="216" dirty="0" err="1">
              <a:solidFill>
                <a:srgbClr val="B8005C"/>
              </a:solidFill>
              <a:latin typeface="Arial Narrow" panose="020B0606020202030204" pitchFamily="34" charset="0"/>
              <a:cs typeface="Arial" panose="020B0604020202020204" pitchFamily="34" charset="0"/>
            </a:rPr>
            <a:t>Radioterapia</a:t>
          </a:r>
          <a:endParaRPr lang="en-US" sz="1400" b="1" kern="1200" spc="216" dirty="0">
            <a:solidFill>
              <a:srgbClr val="B8005C"/>
            </a:solidFill>
            <a:latin typeface="Arial Narrow" panose="020B0606020202030204" pitchFamily="34" charset="0"/>
            <a:cs typeface="Arial" panose="020B060402020202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b="1" kern="1200" spc="216" dirty="0" err="1">
              <a:solidFill>
                <a:srgbClr val="B8005C"/>
              </a:solidFill>
              <a:latin typeface="Arial Narrow" panose="020B0606020202030204" pitchFamily="34" charset="0"/>
              <a:cs typeface="Arial" panose="020B0604020202020204" pitchFamily="34" charset="0"/>
            </a:rPr>
            <a:t>Terapia</a:t>
          </a:r>
          <a:r>
            <a:rPr lang="en-US" sz="1400" b="1" kern="1200" spc="216" dirty="0">
              <a:solidFill>
                <a:srgbClr val="B8005C"/>
              </a:solidFill>
              <a:latin typeface="Arial Narrow" panose="020B0606020202030204" pitchFamily="34" charset="0"/>
              <a:cs typeface="Arial" panose="020B0604020202020204" pitchFamily="34" charset="0"/>
            </a:rPr>
            <a:t> Hormonal - </a:t>
          </a:r>
          <a:r>
            <a:rPr lang="en-US" sz="1400" b="1" kern="1200" spc="216" dirty="0" err="1">
              <a:solidFill>
                <a:srgbClr val="B8005C"/>
              </a:solidFill>
              <a:latin typeface="Arial Narrow" panose="020B0606020202030204" pitchFamily="34" charset="0"/>
              <a:cs typeface="Arial" panose="020B0604020202020204" pitchFamily="34" charset="0"/>
            </a:rPr>
            <a:t>Imunoterapia</a:t>
          </a:r>
          <a:r>
            <a:rPr lang="en-US" sz="1400" b="1" kern="1200" spc="216" dirty="0">
              <a:solidFill>
                <a:srgbClr val="B8005C"/>
              </a:solidFill>
              <a:latin typeface="Arial Narrow" panose="020B0606020202030204" pitchFamily="34" charset="0"/>
              <a:cs typeface="Arial" panose="020B0604020202020204" pitchFamily="34" charset="0"/>
            </a:rPr>
            <a:t> 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pt-BR" sz="1400" kern="1200" dirty="0">
            <a:solidFill>
              <a:schemeClr val="bg1"/>
            </a:solidFill>
            <a:latin typeface="Arial Narrow" panose="020B0606020202030204" pitchFamily="34" charset="0"/>
            <a:cs typeface="Arial" panose="020B0604020202020204" pitchFamily="34" charset="0"/>
          </a:endParaRPr>
        </a:p>
      </dsp:txBody>
      <dsp:txXfrm rot="-5400000">
        <a:off x="2194561" y="2934443"/>
        <a:ext cx="3850293" cy="945456"/>
      </dsp:txXfrm>
    </dsp:sp>
    <dsp:sp modelId="{F427B92E-38EB-4A97-93BB-4EC2ED36B53A}">
      <dsp:nvSpPr>
        <dsp:cNvPr id="0" name=""/>
        <dsp:cNvSpPr/>
      </dsp:nvSpPr>
      <dsp:spPr>
        <a:xfrm>
          <a:off x="0" y="2752328"/>
          <a:ext cx="2194560" cy="1309687"/>
        </a:xfrm>
        <a:prstGeom prst="roundRect">
          <a:avLst/>
        </a:prstGeom>
        <a:solidFill>
          <a:srgbClr val="B8005C"/>
        </a:solidFill>
        <a:ln w="25400" cap="flat" cmpd="sng" algn="ctr">
          <a:solidFill>
            <a:srgbClr val="B8005C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Tratamento</a:t>
          </a:r>
        </a:p>
      </dsp:txBody>
      <dsp:txXfrm>
        <a:off x="63934" y="2816262"/>
        <a:ext cx="2066692" cy="11818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300276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84b7c2978d_2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8" name="Google Shape;58;g84b7c2978d_2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53956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75382de9aa_0_1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4" name="Google Shape;104;g75382de9aa_0_1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457866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75382de9aa_0_1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4" name="Google Shape;104;g75382de9aa_0_1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320038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75382de9aa_0_1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4" name="Google Shape;104;g75382de9aa_0_1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467135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75382de9aa_0_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7" name="Google Shape;97;g75382de9aa_0_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807187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75382de9aa_0_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7" name="Google Shape;97;g75382de9aa_0_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807187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75382de9aa_0_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7" name="Google Shape;97;g75382de9aa_0_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8071876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75382de9aa_0_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7" name="Google Shape;97;g75382de9aa_0_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545622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75382de9aa_0_1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4" name="Google Shape;104;g75382de9aa_0_1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9168397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Google Shape;685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86" name="Google Shape;686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261450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75382de9aa_0_1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4" name="Google Shape;104;g75382de9aa_0_1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652108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2" name="Google Shape;32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146606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75382de9aa_0_1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4" name="Google Shape;104;g75382de9aa_0_1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00019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75382de9aa_0_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7" name="Google Shape;97;g75382de9aa_0_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707064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2" name="Google Shape;32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291946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75382de9aa_0_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7" name="Google Shape;97;g75382de9aa_0_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561398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75382de9aa_0_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7" name="Google Shape;97;g75382de9aa_0_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086427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75382de9aa_0_1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4" name="Google Shape;104;g75382de9aa_0_1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07911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_AND_BODY" type="tx">
  <p:cSld name="TITLE_AND_BODY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1" name="Google Shape;61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_HEADER" type="secHead">
  <p:cSld name="SECTION_HEADER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6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64" name="Google Shape;64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_AND_TWO_COLUMNS" type="twoColTx">
  <p:cSld name="TITLE_AND_TWO_COLUMNS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68" name="Google Shape;68;p17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69" name="Google Shape;69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_ONLY" type="titleOnly">
  <p:cSld name="TITLE_ONLY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_COLUMN_TEXT">
  <p:cSld name="ONE_COLUMN_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5" name="Google Shape;75;p19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76" name="Google Shape;76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_POINT">
  <p:cSld name="MAIN_POIN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0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79" name="Google Shape;79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_TITLE_AND_DESCRIPTION">
  <p:cSld name="SECTION_TITLE_AND_DESCRIPTION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21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83" name="Google Shape;83;p21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84" name="Google Shape;84;p21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85" name="Google Shape;85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_ONLY">
  <p:cSld name="CAPTION_ONLY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88" name="Google Shape;88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_NUMBER">
  <p:cSld name="BIG_NUMBER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3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1" name="Google Shape;91;p23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92" name="Google Shape;92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_AND_BODY" type="tx">
  <p:cSld name="TITLE_AND_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5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5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0" name="Google Shape;20;p5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084503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_HEADER" type="secHead">
  <p:cSld name="SECTION_HEADER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1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3" name="Google Shape;23;p5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3012304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2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2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5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7607296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3"/>
          <p:cNvSpPr txBox="1"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3"/>
          <p:cNvSpPr txBox="1"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3" name="Google Shape;33;p5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7454976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54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4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54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5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5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5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3286903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55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55"/>
          <p:cNvSpPr txBox="1"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46" name="Google Shape;46;p55"/>
          <p:cNvSpPr txBox="1">
            <a:spLocks noGrp="1"/>
          </p:cNvSpPr>
          <p:nvPr>
            <p:ph type="body" idx="2"/>
          </p:nvPr>
        </p:nvSpPr>
        <p:spPr>
          <a:xfrm>
            <a:off x="629842" y="1878806"/>
            <a:ext cx="3868340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55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48" name="Google Shape;48;p55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5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5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5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075661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56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5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5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5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8282441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5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5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5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502808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58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58"/>
          <p:cNvSpPr txBox="1">
            <a:spLocks noGrp="1"/>
          </p:cNvSpPr>
          <p:nvPr>
            <p:ph type="body"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64" name="Google Shape;64;p58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65" name="Google Shape;65;p58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5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5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958987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59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59"/>
          <p:cNvSpPr>
            <a:spLocks noGrp="1"/>
          </p:cNvSpPr>
          <p:nvPr>
            <p:ph type="pic" idx="2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Google Shape;71;p59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72" name="Google Shape;72;p59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59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5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017607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60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60"/>
          <p:cNvSpPr txBox="1">
            <a:spLocks noGrp="1"/>
          </p:cNvSpPr>
          <p:nvPr>
            <p:ph type="body" idx="1"/>
          </p:nvPr>
        </p:nvSpPr>
        <p:spPr>
          <a:xfrm rot="5400000">
            <a:off x="2940248" y="-942379"/>
            <a:ext cx="3263504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60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60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6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1523883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61"/>
          <p:cNvSpPr txBox="1">
            <a:spLocks noGrp="1"/>
          </p:cNvSpPr>
          <p:nvPr>
            <p:ph type="title"/>
          </p:nvPr>
        </p:nvSpPr>
        <p:spPr>
          <a:xfrm rot="5400000">
            <a:off x="5350073" y="1467446"/>
            <a:ext cx="4358879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61"/>
          <p:cNvSpPr txBox="1">
            <a:spLocks noGrp="1"/>
          </p:cNvSpPr>
          <p:nvPr>
            <p:ph type="body" idx="1"/>
          </p:nvPr>
        </p:nvSpPr>
        <p:spPr>
          <a:xfrm rot="5400000">
            <a:off x="1349573" y="-447079"/>
            <a:ext cx="4358879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4" name="Google Shape;84;p6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6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6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7473586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4173097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_AND_BODY" type="tx">
  <p:cSld name="TITLE_AND_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3938801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_HEADER" type="secHead">
  <p:cSld name="SECTION_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6943051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_AND_TWO_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5583661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_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9337199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_COLUMN_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517998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_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7290955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_TITLE_AND_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8077133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_ONLY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2062915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_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1375970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008195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1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48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48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48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4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4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4308549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0279736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2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24.pn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Relationship Id="rId9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13.pn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8.png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12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13.png"/><Relationship Id="rId9" Type="http://schemas.microsoft.com/office/2007/relationships/diagramDrawing" Target="../diagrams/drawing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alphaModFix amt="62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/>
        </p:nvSpPr>
        <p:spPr>
          <a:xfrm>
            <a:off x="1835888" y="2471057"/>
            <a:ext cx="5635256" cy="13785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  <a:tabLst/>
              <a:defRPr/>
            </a:pPr>
            <a:r>
              <a:rPr lang="pt-BR" sz="3100" i="1" dirty="0">
                <a:solidFill>
                  <a:srgbClr val="DD226E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Encontro das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  <a:tabLst/>
              <a:defRPr/>
            </a:pPr>
            <a:r>
              <a:rPr lang="pt-BR" sz="3100" i="1" dirty="0">
                <a:solidFill>
                  <a:srgbClr val="DD226E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Primeiras – Damas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  <a:tabLst/>
              <a:defRPr/>
            </a:pPr>
            <a:r>
              <a:rPr lang="pt-BR" sz="3100" i="1" dirty="0">
                <a:solidFill>
                  <a:srgbClr val="DD226E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Sou a Rita Cunha – Diretora do IMAMA/RS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  <a:tabLst/>
              <a:defRPr/>
            </a:pPr>
            <a:endParaRPr lang="pt-BR" sz="3100" dirty="0">
              <a:solidFill>
                <a:srgbClr val="DD226E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  <a:tabLst/>
              <a:defRPr/>
            </a:pPr>
            <a:endParaRPr lang="pt-BR" sz="2400" dirty="0">
              <a:solidFill>
                <a:srgbClr val="DD226E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  <a:tabLst/>
              <a:defRPr/>
            </a:pPr>
            <a:endParaRPr kumimoji="0" lang="pt-BR" sz="3100" b="0" i="0" u="none" strike="noStrike" kern="0" cap="none" spc="0" normalizeH="0" baseline="0" noProof="0" dirty="0">
              <a:ln>
                <a:noFill/>
              </a:ln>
              <a:solidFill>
                <a:srgbClr val="DD226E"/>
              </a:solidFill>
              <a:effectLst/>
              <a:uLnTx/>
              <a:uFillTx/>
              <a:latin typeface="Open Sans ExtraBold"/>
              <a:ea typeface="Open Sans ExtraBold"/>
              <a:cs typeface="Open Sans ExtraBold"/>
              <a:sym typeface="Open Sans ExtraBold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  <a:tabLst/>
              <a:defRPr/>
            </a:pPr>
            <a:endParaRPr kumimoji="0" lang="pt-BR" sz="3100" b="0" i="0" u="none" strike="noStrike" kern="0" cap="none" spc="0" normalizeH="0" baseline="0" noProof="0" dirty="0">
              <a:ln>
                <a:noFill/>
              </a:ln>
              <a:solidFill>
                <a:srgbClr val="DD226E"/>
              </a:solidFill>
              <a:effectLst/>
              <a:uLnTx/>
              <a:uFillTx/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8951" y="1469570"/>
            <a:ext cx="3016212" cy="729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2190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176" y="-130249"/>
            <a:ext cx="9129823" cy="5273749"/>
          </a:xfrm>
          <a:prstGeom prst="rect">
            <a:avLst/>
          </a:prstGeom>
        </p:spPr>
      </p:pic>
      <p:sp>
        <p:nvSpPr>
          <p:cNvPr id="18" name="CaixaDeTexto 17">
            <a:extLst>
              <a:ext uri="{FF2B5EF4-FFF2-40B4-BE49-F238E27FC236}">
                <a16:creationId xmlns:a16="http://schemas.microsoft.com/office/drawing/2014/main" id="{14626972-634D-271B-A419-6ED38FC8B2FA}"/>
              </a:ext>
            </a:extLst>
          </p:cNvPr>
          <p:cNvSpPr txBox="1"/>
          <p:nvPr/>
        </p:nvSpPr>
        <p:spPr>
          <a:xfrm>
            <a:off x="935425" y="357072"/>
            <a:ext cx="5961321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rgbClr val="B8005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Em defesa da Causa Rosa</a:t>
            </a:r>
            <a:endParaRPr lang="pt-BR" sz="3200" b="1" cap="all" dirty="0">
              <a:solidFill>
                <a:srgbClr val="B8005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pt-BR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36881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106;p26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993" y="474236"/>
            <a:ext cx="2846567" cy="977247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tângulo 7"/>
          <p:cNvSpPr/>
          <p:nvPr/>
        </p:nvSpPr>
        <p:spPr>
          <a:xfrm>
            <a:off x="178327" y="574118"/>
            <a:ext cx="254190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buSzPts val="2000"/>
            </a:pPr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  <a:ea typeface="Open Sans"/>
                <a:cs typeface="Open Sans"/>
                <a:sym typeface="Open Sans"/>
              </a:rPr>
              <a:t>Leis que amparam os pacientes </a:t>
            </a:r>
            <a:endParaRPr 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"/>
              <a:ea typeface="Open Sans"/>
              <a:cs typeface="Open Sans"/>
            </a:endParaRPr>
          </a:p>
        </p:txBody>
      </p:sp>
      <p:cxnSp>
        <p:nvCxnSpPr>
          <p:cNvPr id="9" name="Conector reto 8"/>
          <p:cNvCxnSpPr/>
          <p:nvPr/>
        </p:nvCxnSpPr>
        <p:spPr>
          <a:xfrm>
            <a:off x="883785" y="2962927"/>
            <a:ext cx="7506031" cy="15902"/>
          </a:xfrm>
          <a:prstGeom prst="line">
            <a:avLst/>
          </a:prstGeom>
          <a:ln>
            <a:solidFill>
              <a:srgbClr val="B8005C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Conector reto 11"/>
          <p:cNvCxnSpPr/>
          <p:nvPr/>
        </p:nvCxnSpPr>
        <p:spPr>
          <a:xfrm flipH="1">
            <a:off x="742841" y="3673786"/>
            <a:ext cx="1" cy="540493"/>
          </a:xfrm>
          <a:prstGeom prst="line">
            <a:avLst/>
          </a:prstGeom>
          <a:ln>
            <a:solidFill>
              <a:srgbClr val="B80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tângulo 16"/>
          <p:cNvSpPr/>
          <p:nvPr/>
        </p:nvSpPr>
        <p:spPr>
          <a:xfrm>
            <a:off x="218147" y="4136653"/>
            <a:ext cx="109552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buSzPts val="2000"/>
            </a:pPr>
            <a:r>
              <a:rPr lang="pt-BR" sz="1000" dirty="0">
                <a:solidFill>
                  <a:srgbClr val="833548"/>
                </a:solidFill>
                <a:latin typeface="Open Sans"/>
                <a:ea typeface="Open Sans"/>
                <a:cs typeface="Open Sans"/>
                <a:sym typeface="Open Sans"/>
              </a:rPr>
              <a:t>Lei da Mamografia</a:t>
            </a:r>
            <a:endParaRPr lang="pt-BR" sz="1000" dirty="0">
              <a:solidFill>
                <a:srgbClr val="833548"/>
              </a:solidFill>
              <a:latin typeface="Open Sans"/>
              <a:ea typeface="Open Sans"/>
              <a:cs typeface="Open Sans"/>
            </a:endParaRPr>
          </a:p>
        </p:txBody>
      </p:sp>
      <p:sp>
        <p:nvSpPr>
          <p:cNvPr id="20" name="Retângulo 19"/>
          <p:cNvSpPr/>
          <p:nvPr/>
        </p:nvSpPr>
        <p:spPr>
          <a:xfrm>
            <a:off x="1885787" y="7791530"/>
            <a:ext cx="405355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buSzPts val="2000"/>
            </a:pPr>
            <a:endParaRPr lang="pt-BR" sz="1000" dirty="0">
              <a:solidFill>
                <a:srgbClr val="833548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ctr">
              <a:lnSpc>
                <a:spcPct val="150000"/>
              </a:lnSpc>
              <a:buSzPts val="2000"/>
            </a:pPr>
            <a:r>
              <a:rPr lang="pt-BR" sz="1000" dirty="0">
                <a:solidFill>
                  <a:srgbClr val="833548"/>
                </a:solidFill>
                <a:latin typeface="Open Sans"/>
                <a:ea typeface="Open Sans"/>
                <a:cs typeface="Open Sans"/>
                <a:sym typeface="Open Sans"/>
              </a:rPr>
              <a:t>1º relatório anual </a:t>
            </a:r>
            <a:endParaRPr lang="pt-BR" sz="1000" dirty="0">
              <a:solidFill>
                <a:srgbClr val="833548"/>
              </a:solidFill>
              <a:latin typeface="Open Sans"/>
              <a:ea typeface="Open Sans"/>
              <a:cs typeface="Open Sans"/>
            </a:endParaRPr>
          </a:p>
        </p:txBody>
      </p:sp>
      <p:cxnSp>
        <p:nvCxnSpPr>
          <p:cNvPr id="22" name="Conector reto 21"/>
          <p:cNvCxnSpPr/>
          <p:nvPr/>
        </p:nvCxnSpPr>
        <p:spPr>
          <a:xfrm flipH="1">
            <a:off x="1967243" y="3663364"/>
            <a:ext cx="1" cy="540493"/>
          </a:xfrm>
          <a:prstGeom prst="line">
            <a:avLst/>
          </a:prstGeom>
          <a:ln>
            <a:solidFill>
              <a:srgbClr val="B80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tângulo 22"/>
          <p:cNvSpPr/>
          <p:nvPr/>
        </p:nvSpPr>
        <p:spPr>
          <a:xfrm>
            <a:off x="1369119" y="4150842"/>
            <a:ext cx="1196248" cy="29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buSzPts val="2000"/>
            </a:pPr>
            <a:r>
              <a:rPr lang="pt-BR" sz="1000" dirty="0">
                <a:solidFill>
                  <a:srgbClr val="833548"/>
                </a:solidFill>
                <a:latin typeface="Open Sans"/>
                <a:ea typeface="Open Sans"/>
                <a:cs typeface="Open Sans"/>
                <a:sym typeface="Open Sans"/>
              </a:rPr>
              <a:t>Lei dos 30 dias</a:t>
            </a:r>
            <a:endParaRPr lang="pt-BR" sz="1000" dirty="0">
              <a:solidFill>
                <a:srgbClr val="833548"/>
              </a:solidFill>
              <a:latin typeface="Open Sans"/>
              <a:ea typeface="Open Sans"/>
              <a:cs typeface="Open Sans"/>
            </a:endParaRPr>
          </a:p>
        </p:txBody>
      </p:sp>
      <p:cxnSp>
        <p:nvCxnSpPr>
          <p:cNvPr id="28" name="Conector reto 27"/>
          <p:cNvCxnSpPr/>
          <p:nvPr/>
        </p:nvCxnSpPr>
        <p:spPr>
          <a:xfrm flipH="1">
            <a:off x="3272126" y="3622660"/>
            <a:ext cx="1" cy="540493"/>
          </a:xfrm>
          <a:prstGeom prst="line">
            <a:avLst/>
          </a:prstGeom>
          <a:ln>
            <a:solidFill>
              <a:srgbClr val="B80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tângulo 28"/>
          <p:cNvSpPr/>
          <p:nvPr/>
        </p:nvSpPr>
        <p:spPr>
          <a:xfrm>
            <a:off x="2720228" y="4150842"/>
            <a:ext cx="1196248" cy="29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buSzPts val="2000"/>
            </a:pPr>
            <a:r>
              <a:rPr lang="pt-BR" sz="1000" dirty="0">
                <a:solidFill>
                  <a:srgbClr val="833548"/>
                </a:solidFill>
                <a:latin typeface="Open Sans"/>
                <a:ea typeface="Open Sans"/>
                <a:cs typeface="Open Sans"/>
                <a:sym typeface="Open Sans"/>
              </a:rPr>
              <a:t>Lei dos 60 dias</a:t>
            </a:r>
            <a:endParaRPr lang="pt-BR" sz="1000" dirty="0">
              <a:solidFill>
                <a:srgbClr val="833548"/>
              </a:solidFill>
              <a:latin typeface="Open Sans"/>
              <a:ea typeface="Open Sans"/>
              <a:cs typeface="Open Sans"/>
            </a:endParaRPr>
          </a:p>
        </p:txBody>
      </p:sp>
      <p:cxnSp>
        <p:nvCxnSpPr>
          <p:cNvPr id="31" name="Conector reto 30"/>
          <p:cNvCxnSpPr/>
          <p:nvPr/>
        </p:nvCxnSpPr>
        <p:spPr>
          <a:xfrm flipH="1">
            <a:off x="4565386" y="3615571"/>
            <a:ext cx="1" cy="540493"/>
          </a:xfrm>
          <a:prstGeom prst="line">
            <a:avLst/>
          </a:prstGeom>
          <a:ln>
            <a:solidFill>
              <a:srgbClr val="B80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tângulo 31"/>
          <p:cNvSpPr/>
          <p:nvPr/>
        </p:nvSpPr>
        <p:spPr>
          <a:xfrm>
            <a:off x="3964981" y="4144154"/>
            <a:ext cx="1196248" cy="5293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buSzPts val="2000"/>
            </a:pPr>
            <a:r>
              <a:rPr lang="pt-BR" sz="1000" dirty="0">
                <a:solidFill>
                  <a:srgbClr val="833548"/>
                </a:solidFill>
                <a:latin typeface="Open Sans"/>
                <a:ea typeface="Open Sans"/>
                <a:cs typeface="Open Sans"/>
                <a:sym typeface="Open Sans"/>
              </a:rPr>
              <a:t>Notificação compulsória</a:t>
            </a:r>
            <a:endParaRPr lang="pt-BR" sz="1000" dirty="0">
              <a:solidFill>
                <a:srgbClr val="833548"/>
              </a:solidFill>
              <a:latin typeface="Open Sans"/>
              <a:ea typeface="Open Sans"/>
              <a:cs typeface="Open Sans"/>
            </a:endParaRPr>
          </a:p>
        </p:txBody>
      </p:sp>
      <p:cxnSp>
        <p:nvCxnSpPr>
          <p:cNvPr id="40" name="Conector reto 39"/>
          <p:cNvCxnSpPr/>
          <p:nvPr/>
        </p:nvCxnSpPr>
        <p:spPr>
          <a:xfrm flipH="1">
            <a:off x="5867237" y="3673785"/>
            <a:ext cx="1" cy="540493"/>
          </a:xfrm>
          <a:prstGeom prst="line">
            <a:avLst/>
          </a:prstGeom>
          <a:ln>
            <a:solidFill>
              <a:srgbClr val="B80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tângulo 40"/>
          <p:cNvSpPr/>
          <p:nvPr/>
        </p:nvSpPr>
        <p:spPr>
          <a:xfrm>
            <a:off x="5272130" y="4136653"/>
            <a:ext cx="1196248" cy="5293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buSzPts val="2000"/>
            </a:pPr>
            <a:r>
              <a:rPr lang="pt-BR" sz="1000" dirty="0">
                <a:solidFill>
                  <a:srgbClr val="833548"/>
                </a:solidFill>
                <a:latin typeface="Open Sans"/>
                <a:ea typeface="Open Sans"/>
                <a:cs typeface="Open Sans"/>
                <a:sym typeface="Open Sans"/>
              </a:rPr>
              <a:t>Reconstrução Mamária</a:t>
            </a:r>
            <a:endParaRPr lang="pt-BR" sz="1000" dirty="0">
              <a:solidFill>
                <a:srgbClr val="833548"/>
              </a:solidFill>
              <a:latin typeface="Open Sans"/>
              <a:ea typeface="Open Sans"/>
              <a:cs typeface="Open Sans"/>
            </a:endParaRPr>
          </a:p>
        </p:txBody>
      </p:sp>
      <p:pic>
        <p:nvPicPr>
          <p:cNvPr id="2052" name="Picture 4" descr="circulo rosa pink baby 277688076016211 by @euphoriasugafc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944" y="2586582"/>
            <a:ext cx="983796" cy="983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ângulo 2"/>
          <p:cNvSpPr/>
          <p:nvPr/>
        </p:nvSpPr>
        <p:spPr>
          <a:xfrm>
            <a:off x="289199" y="2708435"/>
            <a:ext cx="91188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spc="216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Lei 11.664/2008</a:t>
            </a:r>
            <a:endParaRPr lang="pt-BR" b="1" dirty="0">
              <a:solidFill>
                <a:schemeClr val="bg1"/>
              </a:solidFill>
            </a:endParaRPr>
          </a:p>
        </p:txBody>
      </p:sp>
      <p:cxnSp>
        <p:nvCxnSpPr>
          <p:cNvPr id="52" name="Conector reto 51"/>
          <p:cNvCxnSpPr/>
          <p:nvPr/>
        </p:nvCxnSpPr>
        <p:spPr>
          <a:xfrm flipH="1">
            <a:off x="7162756" y="3673784"/>
            <a:ext cx="1" cy="540493"/>
          </a:xfrm>
          <a:prstGeom prst="line">
            <a:avLst/>
          </a:prstGeom>
          <a:ln>
            <a:solidFill>
              <a:srgbClr val="B80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tângulo 52"/>
          <p:cNvSpPr/>
          <p:nvPr/>
        </p:nvSpPr>
        <p:spPr>
          <a:xfrm>
            <a:off x="6560843" y="4136653"/>
            <a:ext cx="1196248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buSzPts val="2000"/>
            </a:pPr>
            <a:r>
              <a:rPr lang="pt-BR" sz="1000" dirty="0">
                <a:solidFill>
                  <a:srgbClr val="833548"/>
                </a:solidFill>
                <a:latin typeface="Open Sans"/>
                <a:ea typeface="Open Sans"/>
                <a:cs typeface="Open Sans"/>
                <a:sym typeface="Open Sans"/>
              </a:rPr>
              <a:t>Reconstrução Mamária na hora da cirurgia</a:t>
            </a:r>
            <a:endParaRPr lang="pt-BR" sz="1000" dirty="0">
              <a:solidFill>
                <a:srgbClr val="833548"/>
              </a:solidFill>
              <a:latin typeface="Open Sans"/>
              <a:ea typeface="Open Sans"/>
              <a:cs typeface="Open Sans"/>
            </a:endParaRPr>
          </a:p>
        </p:txBody>
      </p:sp>
      <p:pic>
        <p:nvPicPr>
          <p:cNvPr id="39" name="Picture 4" descr="circulo rosa pink baby 277688076016211 by @euphoriasugafc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88779" y="2564021"/>
            <a:ext cx="983796" cy="983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Retângulo 53"/>
          <p:cNvSpPr/>
          <p:nvPr/>
        </p:nvSpPr>
        <p:spPr>
          <a:xfrm>
            <a:off x="1527034" y="2685874"/>
            <a:ext cx="91188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spc="216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Lei 13.896/19</a:t>
            </a:r>
          </a:p>
        </p:txBody>
      </p:sp>
      <p:pic>
        <p:nvPicPr>
          <p:cNvPr id="55" name="Picture 4" descr="circulo rosa pink baby 277688076016211 by @euphoriasugafc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84299" y="2561102"/>
            <a:ext cx="983796" cy="983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/>
          <p:cNvSpPr/>
          <p:nvPr/>
        </p:nvSpPr>
        <p:spPr>
          <a:xfrm>
            <a:off x="2862397" y="2668126"/>
            <a:ext cx="87153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spc="216" dirty="0">
                <a:solidFill>
                  <a:schemeClr val="bg1"/>
                </a:solidFill>
                <a:latin typeface="Arial Narrow" panose="020B0606020202030204" pitchFamily="34" charset="0"/>
              </a:rPr>
              <a:t>Lei 12.732/2012</a:t>
            </a:r>
            <a:endParaRPr lang="pt-BR" b="1" dirty="0">
              <a:solidFill>
                <a:schemeClr val="bg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pic>
        <p:nvPicPr>
          <p:cNvPr id="56" name="Picture 4" descr="circulo rosa pink baby 277688076016211 by @euphoriasugafc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79819" y="2561102"/>
            <a:ext cx="983796" cy="983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ângulo 4"/>
          <p:cNvSpPr/>
          <p:nvPr/>
        </p:nvSpPr>
        <p:spPr>
          <a:xfrm>
            <a:off x="4074411" y="2659512"/>
            <a:ext cx="105791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spc="216" dirty="0">
                <a:solidFill>
                  <a:schemeClr val="bg1"/>
                </a:solidFill>
                <a:latin typeface="Arial Narrow" panose="020B0606020202030204" pitchFamily="34" charset="0"/>
              </a:rPr>
              <a:t>Lei 13.685/2018 Altera Lei 12.732/2012 </a:t>
            </a:r>
            <a:endParaRPr lang="pt-BR" sz="1000" dirty="0">
              <a:solidFill>
                <a:schemeClr val="bg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pic>
        <p:nvPicPr>
          <p:cNvPr id="57" name="Picture 4" descr="circulo rosa pink baby 277688076016211 by @euphoriasugafc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75339" y="2586582"/>
            <a:ext cx="983796" cy="983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4" descr="circulo rosa pink baby 277688076016211 by @euphoriasugafc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70859" y="2567790"/>
            <a:ext cx="983796" cy="983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4" descr="circulo rosa pink baby 277688076016211 by @euphoriasugafc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66379" y="2545560"/>
            <a:ext cx="983796" cy="983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0" name="Conector reto 59"/>
          <p:cNvCxnSpPr/>
          <p:nvPr/>
        </p:nvCxnSpPr>
        <p:spPr>
          <a:xfrm flipH="1">
            <a:off x="8451469" y="3700284"/>
            <a:ext cx="1" cy="540493"/>
          </a:xfrm>
          <a:prstGeom prst="line">
            <a:avLst/>
          </a:prstGeom>
          <a:ln>
            <a:solidFill>
              <a:srgbClr val="B80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Retângulo 60"/>
          <p:cNvSpPr/>
          <p:nvPr/>
        </p:nvSpPr>
        <p:spPr>
          <a:xfrm>
            <a:off x="7849556" y="4163153"/>
            <a:ext cx="119624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buSzPts val="2000"/>
            </a:pPr>
            <a:r>
              <a:rPr lang="pt-BR" sz="1000" dirty="0">
                <a:solidFill>
                  <a:srgbClr val="833548"/>
                </a:solidFill>
                <a:latin typeface="Open Sans"/>
                <a:ea typeface="Open Sans"/>
                <a:cs typeface="Open Sans"/>
                <a:sym typeface="Open Sans"/>
              </a:rPr>
              <a:t>Simetria das mamas</a:t>
            </a:r>
            <a:endParaRPr lang="pt-BR" sz="1000" dirty="0">
              <a:solidFill>
                <a:srgbClr val="833548"/>
              </a:solidFill>
              <a:latin typeface="Open Sans"/>
              <a:ea typeface="Open Sans"/>
              <a:cs typeface="Open Sans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5433024" y="2708435"/>
            <a:ext cx="91508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spc="216" dirty="0">
                <a:solidFill>
                  <a:schemeClr val="bg1"/>
                </a:solidFill>
                <a:latin typeface="Arial Narrow" panose="020B0606020202030204" pitchFamily="34" charset="0"/>
              </a:rPr>
              <a:t>Lei 9.797/</a:t>
            </a:r>
          </a:p>
          <a:p>
            <a:pPr algn="ctr"/>
            <a:r>
              <a:rPr lang="en-US" b="1" spc="216" dirty="0">
                <a:solidFill>
                  <a:schemeClr val="bg1"/>
                </a:solidFill>
                <a:latin typeface="Arial Narrow" panose="020B0606020202030204" pitchFamily="34" charset="0"/>
              </a:rPr>
              <a:t>99 </a:t>
            </a:r>
            <a:endParaRPr lang="pt-BR" dirty="0"/>
          </a:p>
        </p:txBody>
      </p:sp>
      <p:sp>
        <p:nvSpPr>
          <p:cNvPr id="11" name="Retângulo 10"/>
          <p:cNvSpPr/>
          <p:nvPr/>
        </p:nvSpPr>
        <p:spPr>
          <a:xfrm>
            <a:off x="6561212" y="2690691"/>
            <a:ext cx="12227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000" spc="216" dirty="0">
                <a:solidFill>
                  <a:schemeClr val="bg1"/>
                </a:solidFill>
                <a:latin typeface="Arial Narrow" panose="020B0606020202030204" pitchFamily="34" charset="0"/>
              </a:rPr>
              <a:t>Lei 12.802/2013 </a:t>
            </a:r>
          </a:p>
          <a:p>
            <a:pPr algn="ctr"/>
            <a:r>
              <a:rPr lang="pt-BR" sz="1000" spc="216" dirty="0">
                <a:solidFill>
                  <a:schemeClr val="bg1"/>
                </a:solidFill>
                <a:latin typeface="Arial Narrow" panose="020B0606020202030204" pitchFamily="34" charset="0"/>
              </a:rPr>
              <a:t>Altera lei 9.797/99</a:t>
            </a:r>
          </a:p>
        </p:txBody>
      </p:sp>
      <p:sp>
        <p:nvSpPr>
          <p:cNvPr id="13" name="Retângulo 12"/>
          <p:cNvSpPr/>
          <p:nvPr/>
        </p:nvSpPr>
        <p:spPr>
          <a:xfrm>
            <a:off x="7986033" y="2693626"/>
            <a:ext cx="102251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spc="216" dirty="0">
                <a:solidFill>
                  <a:schemeClr val="bg1"/>
                </a:solidFill>
              </a:rPr>
              <a:t>Lei 13.770/2018</a:t>
            </a:r>
          </a:p>
        </p:txBody>
      </p:sp>
      <p:sp>
        <p:nvSpPr>
          <p:cNvPr id="14" name="Retângulo 13"/>
          <p:cNvSpPr/>
          <p:nvPr/>
        </p:nvSpPr>
        <p:spPr>
          <a:xfrm>
            <a:off x="2986130" y="714282"/>
            <a:ext cx="4572000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AS LEIS FORAM </a:t>
            </a:r>
            <a:r>
              <a:rPr lang="en-US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CONQUISTADAS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ATRAVÉS DO ADVOCACY DO IMAMA,  FEMAMA E OUTRAS INSTITUIÇÕES</a:t>
            </a:r>
          </a:p>
        </p:txBody>
      </p:sp>
    </p:spTree>
    <p:extLst>
      <p:ext uri="{BB962C8B-B14F-4D97-AF65-F5344CB8AC3E}">
        <p14:creationId xmlns:p14="http://schemas.microsoft.com/office/powerpoint/2010/main" val="39142695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299" t="-571"/>
          <a:stretch/>
        </p:blipFill>
        <p:spPr>
          <a:xfrm>
            <a:off x="1371600" y="2076180"/>
            <a:ext cx="4546641" cy="2842192"/>
          </a:xfrm>
          <a:prstGeom prst="rect">
            <a:avLst/>
          </a:prstGeom>
        </p:spPr>
      </p:pic>
      <p:sp>
        <p:nvSpPr>
          <p:cNvPr id="6" name="Título 1"/>
          <p:cNvSpPr txBox="1">
            <a:spLocks/>
          </p:cNvSpPr>
          <p:nvPr/>
        </p:nvSpPr>
        <p:spPr>
          <a:xfrm>
            <a:off x="986088" y="402460"/>
            <a:ext cx="6528620" cy="14768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CC0066"/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2800" b="1" spc="348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 MUNDO, O CÂNCER DE MAMA É O MAIS FREQUENTE EM MULHERES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0079" y="4604018"/>
            <a:ext cx="1453685" cy="351513"/>
          </a:xfrm>
          <a:prstGeom prst="rect">
            <a:avLst/>
          </a:prstGeom>
        </p:spPr>
      </p:pic>
      <p:sp>
        <p:nvSpPr>
          <p:cNvPr id="8" name="Título 1"/>
          <p:cNvSpPr txBox="1">
            <a:spLocks/>
          </p:cNvSpPr>
          <p:nvPr/>
        </p:nvSpPr>
        <p:spPr>
          <a:xfrm>
            <a:off x="5918241" y="2272763"/>
            <a:ext cx="3042880" cy="12245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CC0066"/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1800" b="1" spc="348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Até</a:t>
            </a:r>
            <a:r>
              <a:rPr lang="en-US" sz="1800" b="1" spc="348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2030, 1 </a:t>
            </a:r>
            <a:r>
              <a:rPr lang="en-US" sz="1800" b="1" spc="348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em</a:t>
            </a:r>
            <a:r>
              <a:rPr lang="en-US" sz="1800" b="1" spc="348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800" b="1" spc="348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cada</a:t>
            </a:r>
            <a:r>
              <a:rPr lang="en-US" sz="1800" b="1" spc="348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10 </a:t>
            </a:r>
            <a:r>
              <a:rPr lang="en-US" sz="1800" b="1" spc="348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mulheres</a:t>
            </a:r>
            <a:r>
              <a:rPr lang="en-US" sz="1800" b="1" spc="348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800" b="1" spc="348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terá</a:t>
            </a:r>
            <a:r>
              <a:rPr lang="en-US" sz="1800" b="1" spc="348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800" b="1" spc="348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câncer</a:t>
            </a:r>
            <a:r>
              <a:rPr lang="en-US" sz="1800" b="1" spc="348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 mama.</a:t>
            </a:r>
          </a:p>
        </p:txBody>
      </p:sp>
    </p:spTree>
    <p:extLst>
      <p:ext uri="{BB962C8B-B14F-4D97-AF65-F5344CB8AC3E}">
        <p14:creationId xmlns:p14="http://schemas.microsoft.com/office/powerpoint/2010/main" val="29213694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0079" y="4604018"/>
            <a:ext cx="1453685" cy="351513"/>
          </a:xfrm>
          <a:prstGeom prst="rect">
            <a:avLst/>
          </a:prstGeom>
        </p:spPr>
      </p:pic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3337900367"/>
              </p:ext>
            </p:extLst>
          </p:nvPr>
        </p:nvGraphicFramePr>
        <p:xfrm>
          <a:off x="949124" y="381965"/>
          <a:ext cx="6659301" cy="45735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6969876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p26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015" y="192150"/>
            <a:ext cx="2989305" cy="1572471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26"/>
          <p:cNvSpPr txBox="1"/>
          <p:nvPr/>
        </p:nvSpPr>
        <p:spPr>
          <a:xfrm>
            <a:off x="233995" y="377962"/>
            <a:ext cx="2707343" cy="1200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pt-BR" sz="3200" dirty="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Estimativas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pt-BR" sz="1800" i="0" u="none" strike="noStrike" cap="none" dirty="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Brasil 2020/2022</a:t>
            </a:r>
            <a:endParaRPr sz="1800" i="0" u="none" strike="noStrike" cap="none" dirty="0">
              <a:solidFill>
                <a:schemeClr val="lt1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236453103"/>
              </p:ext>
            </p:extLst>
          </p:nvPr>
        </p:nvGraphicFramePr>
        <p:xfrm>
          <a:off x="1587666" y="978384"/>
          <a:ext cx="6659302" cy="44953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3" name="Imagem 12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0079" y="4604018"/>
            <a:ext cx="1453685" cy="351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4928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9173" y="879676"/>
            <a:ext cx="4939355" cy="3699305"/>
          </a:xfrm>
          <a:prstGeom prst="rect">
            <a:avLst/>
          </a:prstGeom>
        </p:spPr>
      </p:pic>
      <p:sp>
        <p:nvSpPr>
          <p:cNvPr id="6" name="Título 1"/>
          <p:cNvSpPr txBox="1">
            <a:spLocks/>
          </p:cNvSpPr>
          <p:nvPr/>
        </p:nvSpPr>
        <p:spPr>
          <a:xfrm>
            <a:off x="4386805" y="0"/>
            <a:ext cx="4626272" cy="11935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CC0066"/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Incidência por região</a:t>
            </a:r>
          </a:p>
        </p:txBody>
      </p:sp>
      <p:sp>
        <p:nvSpPr>
          <p:cNvPr id="7" name="Retângulo 6"/>
          <p:cNvSpPr/>
          <p:nvPr/>
        </p:nvSpPr>
        <p:spPr>
          <a:xfrm>
            <a:off x="5729362" y="1713636"/>
            <a:ext cx="3414638" cy="11610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buSzPts val="2000"/>
            </a:pPr>
            <a:r>
              <a:rPr lang="pt-BR" sz="1600" dirty="0">
                <a:solidFill>
                  <a:srgbClr val="833548"/>
                </a:solidFill>
                <a:latin typeface="Open Sans"/>
                <a:ea typeface="Open Sans"/>
                <a:cs typeface="Open Sans"/>
                <a:sym typeface="Open Sans"/>
              </a:rPr>
              <a:t>O Rio Grande do Sul é o 4º Estado em incidência de câncer de mama.</a:t>
            </a:r>
            <a:endParaRPr lang="pt-BR" sz="1600" dirty="0">
              <a:solidFill>
                <a:srgbClr val="833548"/>
              </a:solidFill>
              <a:latin typeface="Open Sans"/>
              <a:ea typeface="Open Sans"/>
              <a:cs typeface="Open Sans"/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89308" y="1193520"/>
            <a:ext cx="634337" cy="449111"/>
          </a:xfrm>
          <a:prstGeom prst="rect">
            <a:avLst/>
          </a:prstGeom>
        </p:spPr>
      </p:pic>
      <p:sp>
        <p:nvSpPr>
          <p:cNvPr id="9" name="Retângulo 8"/>
          <p:cNvSpPr/>
          <p:nvPr/>
        </p:nvSpPr>
        <p:spPr>
          <a:xfrm>
            <a:off x="5729362" y="3643584"/>
            <a:ext cx="3414638" cy="11610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buSzPts val="2000"/>
            </a:pPr>
            <a:r>
              <a:rPr lang="pt-BR" sz="1600" dirty="0">
                <a:solidFill>
                  <a:srgbClr val="833548"/>
                </a:solidFill>
                <a:latin typeface="Open Sans"/>
                <a:ea typeface="Open Sans"/>
                <a:cs typeface="Open Sans"/>
                <a:sym typeface="Open Sans"/>
              </a:rPr>
              <a:t>Porto Alegre é a 6ª capital do Brasil em incidência de câncer de mama.</a:t>
            </a:r>
            <a:endParaRPr lang="pt-BR" sz="1600" dirty="0">
              <a:solidFill>
                <a:srgbClr val="833548"/>
              </a:solidFill>
              <a:latin typeface="Open Sans"/>
              <a:ea typeface="Open Sans"/>
              <a:cs typeface="Open Sans"/>
            </a:endParaRP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89308" y="3123468"/>
            <a:ext cx="634337" cy="449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0521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3352800" cy="5143500"/>
          </a:xfrm>
          <a:prstGeom prst="rect">
            <a:avLst/>
          </a:prstGeom>
        </p:spPr>
      </p:pic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218084836"/>
              </p:ext>
            </p:extLst>
          </p:nvPr>
        </p:nvGraphicFramePr>
        <p:xfrm>
          <a:off x="2439690" y="688767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8301687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spaço Reservado para Conteúdo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6147" y="858101"/>
            <a:ext cx="6644219" cy="3957851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CaixaDeTexto 7"/>
          <p:cNvSpPr txBox="1"/>
          <p:nvPr/>
        </p:nvSpPr>
        <p:spPr>
          <a:xfrm>
            <a:off x="4808207" y="239569"/>
            <a:ext cx="32721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000" b="1" dirty="0">
                <a:solidFill>
                  <a:srgbClr val="B8005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Jornada da paciente</a:t>
            </a:r>
            <a:endParaRPr lang="pt-BR" b="1" dirty="0">
              <a:solidFill>
                <a:srgbClr val="B8005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08281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8" name="CaixaDeTexto 17">
            <a:extLst>
              <a:ext uri="{FF2B5EF4-FFF2-40B4-BE49-F238E27FC236}">
                <a16:creationId xmlns:a16="http://schemas.microsoft.com/office/drawing/2014/main" id="{14626972-634D-271B-A419-6ED38FC8B2FA}"/>
              </a:ext>
            </a:extLst>
          </p:cNvPr>
          <p:cNvSpPr txBox="1"/>
          <p:nvPr/>
        </p:nvSpPr>
        <p:spPr>
          <a:xfrm>
            <a:off x="4876802" y="2696386"/>
            <a:ext cx="4213858" cy="2346796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sz="48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CÂNCER</a:t>
            </a:r>
            <a:r>
              <a:rPr lang="pt-BR" sz="48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 panose="020B0A04020102020204" pitchFamily="34" charset="0"/>
                <a:ea typeface="Arial" panose="020B0604020202020204" pitchFamily="34" charset="0"/>
              </a:rPr>
              <a:t> </a:t>
            </a:r>
          </a:p>
          <a:p>
            <a:pPr algn="ctr"/>
            <a:r>
              <a:rPr lang="pt-BR" sz="48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 MAMA</a:t>
            </a:r>
          </a:p>
          <a:p>
            <a:pPr algn="ctr"/>
            <a:r>
              <a:rPr lang="pt-BR" sz="2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É RESPONSÁBILIDADE DE TODOS NÓS! </a:t>
            </a:r>
          </a:p>
          <a:p>
            <a:pPr algn="ctr"/>
            <a:endParaRPr lang="pt-BR" sz="1050" dirty="0">
              <a:solidFill>
                <a:srgbClr val="FF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52386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5"/>
          <p:cNvSpPr txBox="1"/>
          <p:nvPr/>
        </p:nvSpPr>
        <p:spPr>
          <a:xfrm>
            <a:off x="4450691" y="2943892"/>
            <a:ext cx="3836044" cy="1157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200" b="1" dirty="0">
                <a:solidFill>
                  <a:srgbClr val="83354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  <a:ea typeface="Open Sans"/>
                <a:cs typeface="Open Sans"/>
                <a:sym typeface="Open Sans"/>
              </a:rPr>
              <a:t>Seja voluntário da Causa Rosa!!!</a:t>
            </a: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lang="pt-BR" sz="3000" b="1" dirty="0">
              <a:solidFill>
                <a:srgbClr val="83354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lang="pt-BR" sz="3000" b="1" dirty="0">
              <a:solidFill>
                <a:srgbClr val="83354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 b="1" dirty="0">
                <a:solidFill>
                  <a:srgbClr val="83354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sz="3000" b="1" dirty="0">
              <a:solidFill>
                <a:srgbClr val="83354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97483" y="4517569"/>
            <a:ext cx="1453685" cy="351513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5385" y="2386620"/>
            <a:ext cx="3408699" cy="2272466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080"/>
          <a:stretch/>
        </p:blipFill>
        <p:spPr>
          <a:xfrm>
            <a:off x="375385" y="580572"/>
            <a:ext cx="3368933" cy="1635834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41154" y="590346"/>
            <a:ext cx="2344060" cy="1626060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5806" y="590346"/>
            <a:ext cx="2442907" cy="1626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0497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p26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899" y="134005"/>
            <a:ext cx="2327081" cy="967175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26"/>
          <p:cNvSpPr txBox="1"/>
          <p:nvPr/>
        </p:nvSpPr>
        <p:spPr>
          <a:xfrm>
            <a:off x="468166" y="1581894"/>
            <a:ext cx="3551614" cy="11231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pc="48" dirty="0" err="1">
                <a:solidFill>
                  <a:srgbClr val="26092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Rua</a:t>
            </a:r>
            <a:r>
              <a:rPr lang="en-US" spc="48" dirty="0">
                <a:solidFill>
                  <a:srgbClr val="26092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Dr. Vale, 157 – </a:t>
            </a:r>
            <a:r>
              <a:rPr lang="en-US" spc="48" dirty="0" err="1">
                <a:solidFill>
                  <a:srgbClr val="26092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Bairro</a:t>
            </a:r>
            <a:r>
              <a:rPr lang="en-US" spc="48" dirty="0">
                <a:solidFill>
                  <a:srgbClr val="26092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pc="48" dirty="0" err="1">
                <a:solidFill>
                  <a:srgbClr val="26092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Floresta</a:t>
            </a:r>
            <a:br>
              <a:rPr lang="en-US" spc="48" dirty="0">
                <a:solidFill>
                  <a:srgbClr val="26092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pc="48" dirty="0">
                <a:solidFill>
                  <a:srgbClr val="26092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CEP 90560-010 - Porto Alegre/RS</a:t>
            </a:r>
          </a:p>
          <a:p>
            <a:pPr algn="ctr">
              <a:lnSpc>
                <a:spcPct val="150000"/>
              </a:lnSpc>
            </a:pPr>
            <a:r>
              <a:rPr lang="en-US" spc="48" dirty="0">
                <a:solidFill>
                  <a:srgbClr val="26092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✆ +55 51 3264.3000 </a:t>
            </a:r>
            <a:br>
              <a:rPr lang="en-US" spc="48" dirty="0">
                <a:solidFill>
                  <a:srgbClr val="26092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pc="48" dirty="0">
                <a:solidFill>
                  <a:srgbClr val="26092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55 51 99565.1174</a:t>
            </a:r>
          </a:p>
          <a:p>
            <a:pPr algn="ctr">
              <a:lnSpc>
                <a:spcPct val="150000"/>
              </a:lnSpc>
            </a:pPr>
            <a:r>
              <a:rPr lang="en-US" spc="48" dirty="0">
                <a:solidFill>
                  <a:srgbClr val="26092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✉ falecomimama@imama.org.br</a:t>
            </a:r>
          </a:p>
        </p:txBody>
      </p:sp>
      <p:sp>
        <p:nvSpPr>
          <p:cNvPr id="108" name="Google Shape;108;p26"/>
          <p:cNvSpPr txBox="1"/>
          <p:nvPr/>
        </p:nvSpPr>
        <p:spPr>
          <a:xfrm>
            <a:off x="279398" y="426375"/>
            <a:ext cx="2107582" cy="7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pt-BR" sz="2000" dirty="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O IMAMA</a:t>
            </a:r>
            <a:endParaRPr sz="2000" b="0" i="0" u="none" strike="noStrike" cap="none" dirty="0">
              <a:solidFill>
                <a:schemeClr val="lt1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sp>
        <p:nvSpPr>
          <p:cNvPr id="5" name="Google Shape;100;p25"/>
          <p:cNvSpPr txBox="1"/>
          <p:nvPr/>
        </p:nvSpPr>
        <p:spPr>
          <a:xfrm>
            <a:off x="655306" y="3602666"/>
            <a:ext cx="3066537" cy="5178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endParaRPr sz="1800" b="1" dirty="0">
              <a:solidFill>
                <a:srgbClr val="833548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" name="Google Shape;100;p25"/>
          <p:cNvSpPr txBox="1"/>
          <p:nvPr/>
        </p:nvSpPr>
        <p:spPr>
          <a:xfrm>
            <a:off x="786131" y="1228630"/>
            <a:ext cx="2984715" cy="5178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pt-BR" sz="1800" b="1" dirty="0">
                <a:solidFill>
                  <a:srgbClr val="833548"/>
                </a:solidFill>
                <a:latin typeface="Open Sans"/>
                <a:ea typeface="Open Sans"/>
                <a:cs typeface="Open Sans"/>
                <a:sym typeface="Quattrocento Sans"/>
              </a:rPr>
              <a:t>Sede Porto Alegre</a:t>
            </a:r>
            <a:endParaRPr sz="1800" b="1" dirty="0">
              <a:solidFill>
                <a:srgbClr val="833548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" name="Google Shape;107;p26"/>
          <p:cNvSpPr txBox="1"/>
          <p:nvPr/>
        </p:nvSpPr>
        <p:spPr>
          <a:xfrm>
            <a:off x="493660" y="4020361"/>
            <a:ext cx="3551614" cy="11231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>
              <a:lnSpc>
                <a:spcPct val="150000"/>
              </a:lnSpc>
            </a:pPr>
            <a:endParaRPr lang="en-US" spc="48" dirty="0">
              <a:solidFill>
                <a:srgbClr val="26092A"/>
              </a:solidFill>
              <a:ea typeface="Arimo"/>
            </a:endParaRPr>
          </a:p>
        </p:txBody>
      </p:sp>
      <p:pic>
        <p:nvPicPr>
          <p:cNvPr id="1026" name="Picture 2" descr="C:\Users\PROJETOS\Desktop\WhatsApp Image 2023-03-10 at 14.44.49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91743" y="283029"/>
            <a:ext cx="4256314" cy="445225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p26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98236" y="192125"/>
            <a:ext cx="935427" cy="96717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14626972-634D-271B-A419-6ED38FC8B2FA}"/>
              </a:ext>
            </a:extLst>
          </p:cNvPr>
          <p:cNvSpPr txBox="1"/>
          <p:nvPr/>
        </p:nvSpPr>
        <p:spPr>
          <a:xfrm>
            <a:off x="1714608" y="475724"/>
            <a:ext cx="5961321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kern="0" dirty="0">
                <a:solidFill>
                  <a:srgbClr val="B8005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Ajude o IMAMA através dos programas:</a:t>
            </a:r>
            <a:endParaRPr lang="pt-BR" sz="3200" b="1" cap="all" dirty="0">
              <a:solidFill>
                <a:srgbClr val="B8005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pt-B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88545" y="4347008"/>
            <a:ext cx="1213666" cy="293474"/>
          </a:xfrm>
          <a:prstGeom prst="rect">
            <a:avLst/>
          </a:prstGeom>
        </p:spPr>
      </p:pic>
      <p:pic>
        <p:nvPicPr>
          <p:cNvPr id="6148" name="Picture 4" descr="Tampinha Legal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16700" y="2174789"/>
            <a:ext cx="3332220" cy="1429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s://imama.org.br/wp-content/uploads/2021/04/logo_instituicao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27091" y="2174789"/>
            <a:ext cx="2848838" cy="1429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83277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Shape 6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r 1">
            <a:extLst>
              <a:ext uri="{FF2B5EF4-FFF2-40B4-BE49-F238E27FC236}">
                <a16:creationId xmlns:a16="http://schemas.microsoft.com/office/drawing/2014/main" id="{E0D0B843-3557-41E7-BA10-8A4369C8D1AE}"/>
              </a:ext>
            </a:extLst>
          </p:cNvPr>
          <p:cNvGrpSpPr/>
          <p:nvPr/>
        </p:nvGrpSpPr>
        <p:grpSpPr>
          <a:xfrm>
            <a:off x="4075931" y="1272239"/>
            <a:ext cx="4634941" cy="2243848"/>
            <a:chOff x="2188663" y="2643413"/>
            <a:chExt cx="4634941" cy="2238800"/>
          </a:xfrm>
        </p:grpSpPr>
        <p:sp>
          <p:nvSpPr>
            <p:cNvPr id="689" name="Google Shape;689;p29"/>
            <p:cNvSpPr/>
            <p:nvPr/>
          </p:nvSpPr>
          <p:spPr>
            <a:xfrm>
              <a:off x="2188663" y="2786413"/>
              <a:ext cx="21300" cy="2095800"/>
            </a:xfrm>
            <a:prstGeom prst="rect">
              <a:avLst/>
            </a:prstGeom>
            <a:solidFill>
              <a:srgbClr val="DD22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1" name="Google Shape;691;p29"/>
            <p:cNvSpPr txBox="1"/>
            <p:nvPr/>
          </p:nvSpPr>
          <p:spPr>
            <a:xfrm>
              <a:off x="2814585" y="2643413"/>
              <a:ext cx="4009019" cy="2095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r>
                <a:rPr kumimoji="0" lang="pt-BR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DD226E"/>
                  </a:solidFill>
                  <a:effectLst/>
                  <a:uLnTx/>
                  <a:uFillTx/>
                  <a:latin typeface="Open Sans"/>
                  <a:ea typeface="Open Sans"/>
                  <a:cs typeface="Open Sans"/>
                  <a:sym typeface="Open Sans"/>
                </a:rPr>
                <a:t>Rua Dr. Vale, 157 | Porto Alegre</a:t>
              </a:r>
              <a:endPara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DD226E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r>
                <a:rPr kumimoji="0" lang="pt-BR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DD226E"/>
                  </a:solidFill>
                  <a:effectLst/>
                  <a:uLnTx/>
                  <a:uFillTx/>
                  <a:latin typeface="Open Sans"/>
                  <a:ea typeface="Open Sans"/>
                  <a:cs typeface="Open Sans"/>
                  <a:sym typeface="Open Sans"/>
                </a:rPr>
                <a:t>+55 (51) 3064-3000</a:t>
              </a:r>
              <a:endPara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DD226E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r>
                <a:rPr kumimoji="0" lang="pt-BR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DD226E"/>
                  </a:solidFill>
                  <a:effectLst/>
                  <a:uLnTx/>
                  <a:uFillTx/>
                  <a:latin typeface="Open Sans"/>
                  <a:ea typeface="Open Sans"/>
                  <a:cs typeface="Open Sans"/>
                  <a:sym typeface="Open Sans"/>
                </a:rPr>
                <a:t>www.imama.org.br</a:t>
              </a:r>
              <a:endPara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DD226E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r>
                <a:rPr kumimoji="0" lang="pt-BR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DD226E"/>
                  </a:solidFill>
                  <a:effectLst/>
                  <a:uLnTx/>
                  <a:uFillTx/>
                  <a:latin typeface="Open Sans"/>
                  <a:ea typeface="Open Sans"/>
                  <a:cs typeface="Open Sans"/>
                  <a:sym typeface="Open Sans"/>
                </a:rPr>
                <a:t>/</a:t>
              </a:r>
              <a:r>
                <a:rPr lang="pt-BR" sz="1600" dirty="0" err="1">
                  <a:solidFill>
                    <a:srgbClr val="DD226E"/>
                  </a:solidFill>
                  <a:latin typeface="Open Sans"/>
                  <a:ea typeface="Open Sans"/>
                  <a:cs typeface="Open Sans"/>
                  <a:sym typeface="Open Sans"/>
                </a:rPr>
                <a:t>imamapoa</a:t>
              </a:r>
              <a:endPara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DD226E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r>
                <a:rPr kumimoji="0" lang="pt-BR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DD226E"/>
                  </a:solidFill>
                  <a:effectLst/>
                  <a:uLnTx/>
                  <a:uFillTx/>
                  <a:latin typeface="Open Sans"/>
                  <a:ea typeface="Open Sans"/>
                  <a:cs typeface="Open Sans"/>
                  <a:sym typeface="Open Sans"/>
                </a:rPr>
                <a:t>@imama.poa.rs</a:t>
              </a:r>
              <a:endPara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DD226E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r>
                <a:rPr kumimoji="0" lang="pt-BR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DD226E"/>
                  </a:solidFill>
                  <a:effectLst/>
                  <a:uLnTx/>
                  <a:uFillTx/>
                  <a:latin typeface="Open Sans"/>
                  <a:ea typeface="Open Sans"/>
                  <a:cs typeface="Open Sans"/>
                  <a:sym typeface="Open Sans"/>
                </a:rPr>
                <a:t>/</a:t>
              </a:r>
              <a:r>
                <a:rPr kumimoji="0" lang="pt-BR" sz="16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DD226E"/>
                  </a:solidFill>
                  <a:effectLst/>
                  <a:uLnTx/>
                  <a:uFillTx/>
                  <a:latin typeface="Open Sans"/>
                  <a:ea typeface="Open Sans"/>
                  <a:cs typeface="Open Sans"/>
                  <a:sym typeface="Open Sans"/>
                </a:rPr>
                <a:t>imama-rs</a:t>
              </a:r>
              <a:endParaRPr kumimoji="0" lang="pt-BR" sz="1600" b="0" i="0" u="none" strike="noStrike" kern="0" cap="none" spc="0" normalizeH="0" baseline="0" noProof="0" dirty="0">
                <a:ln>
                  <a:noFill/>
                </a:ln>
                <a:solidFill>
                  <a:srgbClr val="DD226E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endParaRPr lang="pt-BR" sz="1600" dirty="0">
                <a:solidFill>
                  <a:srgbClr val="DD226E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r>
                <a:rPr kumimoji="0" lang="pt-BR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DD226E"/>
                  </a:solidFill>
                  <a:effectLst/>
                  <a:uLnTx/>
                  <a:uFillTx/>
                  <a:latin typeface="Open Sans"/>
                  <a:ea typeface="Open Sans"/>
                  <a:cs typeface="Open Sans"/>
                  <a:sym typeface="Open Sans"/>
                </a:rPr>
                <a:t>Obrigado!</a:t>
              </a: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DD226E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pic>
          <p:nvPicPr>
            <p:cNvPr id="692" name="Google Shape;692;p29"/>
            <p:cNvPicPr preferRelativeResize="0"/>
            <p:nvPr/>
          </p:nvPicPr>
          <p:blipFill rotWithShape="1">
            <a:blip r:embed="rId3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424524" y="3953428"/>
              <a:ext cx="175500" cy="17552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93" name="Google Shape;693;p29"/>
            <p:cNvPicPr preferRelativeResize="0"/>
            <p:nvPr/>
          </p:nvPicPr>
          <p:blipFill rotWithShape="1">
            <a:blip r:embed="rId4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440123" y="4314985"/>
              <a:ext cx="186825" cy="185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94" name="Google Shape;694;p29"/>
            <p:cNvPicPr preferRelativeResize="0"/>
            <p:nvPr/>
          </p:nvPicPr>
          <p:blipFill rotWithShape="1">
            <a:blip r:embed="rId5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434524" y="2830607"/>
              <a:ext cx="155500" cy="1966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95" name="Google Shape;695;p29"/>
            <p:cNvPicPr preferRelativeResize="0"/>
            <p:nvPr/>
          </p:nvPicPr>
          <p:blipFill rotWithShape="1">
            <a:blip r:embed="rId6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424513" y="3593009"/>
              <a:ext cx="196597" cy="19660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96" name="Google Shape;696;p29"/>
            <p:cNvPicPr preferRelativeResize="0"/>
            <p:nvPr/>
          </p:nvPicPr>
          <p:blipFill rotWithShape="1">
            <a:blip r:embed="rId7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424513" y="3205078"/>
              <a:ext cx="196597" cy="19660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98" name="Google Shape;698;p29"/>
            <p:cNvPicPr preferRelativeResize="0"/>
            <p:nvPr/>
          </p:nvPicPr>
          <p:blipFill rotWithShape="1">
            <a:blip r:embed="rId8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440486" y="4686020"/>
              <a:ext cx="215919" cy="17552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3" name="Imagem 12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6625" y="2252966"/>
            <a:ext cx="2856995" cy="64263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8005C"/>
        </a:solidFill>
        <a:effectLst/>
      </p:bgPr>
    </p:bg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2"/>
          <p:cNvSpPr/>
          <p:nvPr/>
        </p:nvSpPr>
        <p:spPr>
          <a:xfrm>
            <a:off x="-70990" y="520175"/>
            <a:ext cx="1832057" cy="4815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5" name="Google Shape;325;p2"/>
          <p:cNvSpPr txBox="1"/>
          <p:nvPr/>
        </p:nvSpPr>
        <p:spPr>
          <a:xfrm>
            <a:off x="372072" y="520175"/>
            <a:ext cx="1388995" cy="3820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r>
              <a:rPr kumimoji="0" lang="pt-BR" sz="1800" b="0" i="0" u="none" strike="noStrike" kern="0" cap="none" spc="0" normalizeH="0" baseline="0" noProof="0" dirty="0">
                <a:ln>
                  <a:noFill/>
                </a:ln>
                <a:solidFill>
                  <a:srgbClr val="833548"/>
                </a:solidFill>
                <a:effectLst/>
                <a:uLnTx/>
                <a:uFillTx/>
                <a:latin typeface="Open Sans ExtraBold"/>
                <a:ea typeface="Open Sans ExtraBold"/>
                <a:cs typeface="Open Sans ExtraBold"/>
                <a:sym typeface="Open Sans ExtraBold"/>
              </a:rPr>
              <a:t>Histórico</a:t>
            </a: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833548"/>
              </a:solidFill>
              <a:effectLst/>
              <a:uLnTx/>
              <a:uFillTx/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sp>
        <p:nvSpPr>
          <p:cNvPr id="327" name="Google Shape;327;p2"/>
          <p:cNvSpPr txBox="1"/>
          <p:nvPr/>
        </p:nvSpPr>
        <p:spPr>
          <a:xfrm>
            <a:off x="4699721" y="843371"/>
            <a:ext cx="4134638" cy="19897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/>
            <a:r>
              <a:rPr lang="pt-BR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 </a:t>
            </a:r>
            <a:r>
              <a:rPr lang="pt-BR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IMAMA -</a:t>
            </a:r>
            <a:r>
              <a:rPr lang="pt-BR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pt-BR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Instituto da Mama do RS</a:t>
            </a:r>
            <a:r>
              <a:rPr lang="pt-BR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estamos completando 30 anos este ano.</a:t>
            </a:r>
          </a:p>
          <a:p>
            <a:pPr algn="just"/>
            <a:endParaRPr lang="pt-BR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/>
            <a:r>
              <a:rPr lang="pt-BR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São  03 décadas dedicadas à luta pela causa do câncer de mama. </a:t>
            </a:r>
          </a:p>
          <a:p>
            <a:pPr algn="just"/>
            <a:r>
              <a:rPr lang="pt-BR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Fundado pela Dra. Maira </a:t>
            </a:r>
            <a:r>
              <a:rPr lang="pt-BR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Caleffi</a:t>
            </a:r>
            <a:r>
              <a:rPr lang="pt-BR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mastologista e Diretora do Núcleo Mama do Hospital Moinhos de Vento. </a:t>
            </a:r>
          </a:p>
          <a:p>
            <a:endParaRPr lang="pt-BR" sz="1800" dirty="0">
              <a:solidFill>
                <a:schemeClr val="bg1"/>
              </a:solidFill>
              <a:ea typeface="Open Sans"/>
              <a:cs typeface="Open Sans"/>
              <a:sym typeface="Open Sans"/>
            </a:endParaRPr>
          </a:p>
          <a:p>
            <a:endParaRPr lang="pt-BR" sz="1800" dirty="0">
              <a:solidFill>
                <a:schemeClr val="bg1"/>
              </a:solidFill>
              <a:ea typeface="Open Sans"/>
              <a:cs typeface="Open Sans"/>
              <a:sym typeface="Open Sans"/>
            </a:endParaRPr>
          </a:p>
          <a:p>
            <a:endParaRPr lang="pt-BR" sz="2000" dirty="0">
              <a:solidFill>
                <a:schemeClr val="bg1"/>
              </a:solidFill>
              <a:ea typeface="Open Sans"/>
              <a:cs typeface="Open Sans"/>
              <a:sym typeface="Open Sans"/>
            </a:endParaRPr>
          </a:p>
          <a:p>
            <a:pPr>
              <a:lnSpc>
                <a:spcPct val="115000"/>
              </a:lnSpc>
              <a:buSzPts val="2400"/>
              <a:defRPr/>
            </a:pPr>
            <a:endParaRPr kumimoji="0" sz="18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75501" y="760925"/>
            <a:ext cx="2432756" cy="3649133"/>
          </a:xfrm>
          <a:prstGeom prst="rect">
            <a:avLst/>
          </a:prstGeom>
        </p:spPr>
      </p:pic>
      <p:pic>
        <p:nvPicPr>
          <p:cNvPr id="9" name="Google Shape;106;p26"/>
          <p:cNvPicPr preferRelativeResize="0"/>
          <p:nvPr/>
        </p:nvPicPr>
        <p:blipFill rotWithShape="1">
          <a:blip r:embed="rId4" cstate="screen">
            <a:alphaModFix/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62558" y="2998339"/>
            <a:ext cx="1971579" cy="1633622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7;p26"/>
          <p:cNvSpPr txBox="1"/>
          <p:nvPr/>
        </p:nvSpPr>
        <p:spPr>
          <a:xfrm>
            <a:off x="6962558" y="3103269"/>
            <a:ext cx="1871801" cy="7243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b="1" dirty="0">
                <a:solidFill>
                  <a:srgbClr val="B8005C"/>
                </a:solidFill>
                <a:latin typeface="Open Sans"/>
                <a:ea typeface="Open Sans"/>
                <a:cs typeface="Open Sans"/>
                <a:sym typeface="Open Sans"/>
              </a:rPr>
              <a:t>MANTENEDOR</a:t>
            </a:r>
            <a:endParaRPr lang="pt-BR" dirty="0">
              <a:solidFill>
                <a:srgbClr val="B8005C"/>
              </a:solidFill>
            </a:endParaRPr>
          </a:p>
        </p:txBody>
      </p:sp>
      <p:pic>
        <p:nvPicPr>
          <p:cNvPr id="2060" name="Picture 12" descr="AMRIGS - Notícias - Evento no Hospital Moinhos de Vento debate técnicas  para cirurgias abdominais de alta complexidade ::. - Porto Alegre - RS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14011" y="3655016"/>
            <a:ext cx="1720348" cy="755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p26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92150"/>
            <a:ext cx="2497034" cy="959317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26"/>
          <p:cNvSpPr txBox="1"/>
          <p:nvPr/>
        </p:nvSpPr>
        <p:spPr>
          <a:xfrm>
            <a:off x="219498" y="484520"/>
            <a:ext cx="2161227" cy="810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pt-BR" sz="2000" dirty="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Visão e Missão</a:t>
            </a:r>
            <a:endParaRPr sz="2000" b="0" i="0" u="none" strike="noStrike" cap="none" dirty="0">
              <a:solidFill>
                <a:schemeClr val="lt1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pic>
        <p:nvPicPr>
          <p:cNvPr id="6" name="Google Shape;106;p26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68434" y="1938867"/>
            <a:ext cx="3038560" cy="2167466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26"/>
          <p:cNvSpPr txBox="1"/>
          <p:nvPr/>
        </p:nvSpPr>
        <p:spPr>
          <a:xfrm>
            <a:off x="2337937" y="2189338"/>
            <a:ext cx="2884783" cy="895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600" b="1" dirty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VISÃO</a:t>
            </a: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pt-BR" sz="1600" b="1" dirty="0">
              <a:solidFill>
                <a:schemeClr val="bg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600" dirty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Erradicar o câncer de mama como uma doença que ameaça a vida</a:t>
            </a:r>
            <a:endParaRPr lang="pt-BR" sz="1600" dirty="0">
              <a:solidFill>
                <a:schemeClr val="bg1"/>
              </a:solidFill>
            </a:endParaRPr>
          </a:p>
        </p:txBody>
      </p:sp>
      <p:pic>
        <p:nvPicPr>
          <p:cNvPr id="8" name="Google Shape;106;p26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21234" y="1938867"/>
            <a:ext cx="3065566" cy="2167466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107;p26"/>
          <p:cNvSpPr txBox="1"/>
          <p:nvPr/>
        </p:nvSpPr>
        <p:spPr>
          <a:xfrm>
            <a:off x="5698806" y="2127325"/>
            <a:ext cx="2910422" cy="895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600" b="1" dirty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MISSÃO</a:t>
            </a: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pt-BR" sz="1600" b="1" dirty="0">
              <a:solidFill>
                <a:schemeClr val="bg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600" dirty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Promover, manter e reestabelecer a saúde da mama de homens e mulheres no estado do RS.</a:t>
            </a:r>
            <a:endParaRPr lang="pt-BR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553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5"/>
          <p:cNvSpPr txBox="1"/>
          <p:nvPr/>
        </p:nvSpPr>
        <p:spPr>
          <a:xfrm>
            <a:off x="2864502" y="187690"/>
            <a:ext cx="5875638" cy="5178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r"/>
            <a:r>
              <a:rPr lang="pt-BR" sz="3600" b="1" dirty="0">
                <a:solidFill>
                  <a:srgbClr val="83354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  <a:ea typeface="Open Sans"/>
                <a:cs typeface="Open Sans"/>
                <a:sym typeface="Quattrocento Sans"/>
              </a:rPr>
              <a:t>Pilares estratégicos</a:t>
            </a:r>
            <a:endParaRPr sz="3600" b="1" dirty="0">
              <a:solidFill>
                <a:srgbClr val="83354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97483" y="4517569"/>
            <a:ext cx="1453685" cy="351513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3352800" cy="5143500"/>
          </a:xfrm>
          <a:prstGeom prst="rect">
            <a:avLst/>
          </a:prstGeom>
        </p:spPr>
      </p:pic>
      <p:graphicFrame>
        <p:nvGraphicFramePr>
          <p:cNvPr id="12" name="Diagrama 11"/>
          <p:cNvGraphicFramePr/>
          <p:nvPr>
            <p:extLst>
              <p:ext uri="{D42A27DB-BD31-4B8C-83A1-F6EECF244321}">
                <p14:modId xmlns:p14="http://schemas.microsoft.com/office/powerpoint/2010/main" val="1535664104"/>
              </p:ext>
            </p:extLst>
          </p:nvPr>
        </p:nvGraphicFramePr>
        <p:xfrm>
          <a:off x="2694816" y="1039440"/>
          <a:ext cx="4402667" cy="31441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5882229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8005C"/>
        </a:solidFill>
        <a:effectLst/>
      </p:bgPr>
    </p:bg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458995" y="1161535"/>
            <a:ext cx="46708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>
                <a:solidFill>
                  <a:schemeClr val="bg1"/>
                </a:solidFill>
              </a:rPr>
              <a:t>PROJETOS IMAMA 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14626972-634D-271B-A419-6ED38FC8B2FA}"/>
              </a:ext>
            </a:extLst>
          </p:cNvPr>
          <p:cNvSpPr txBox="1"/>
          <p:nvPr/>
        </p:nvSpPr>
        <p:spPr>
          <a:xfrm>
            <a:off x="505822" y="114468"/>
            <a:ext cx="5961321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rgbClr val="B8005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Projetos IMAMA</a:t>
            </a:r>
            <a:endParaRPr lang="pt-BR" sz="3200" b="1" cap="all" dirty="0">
              <a:solidFill>
                <a:srgbClr val="B8005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pt-BR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86377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8462" cy="5143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09377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Google Shape;100;p25"/>
          <p:cNvSpPr txBox="1"/>
          <p:nvPr/>
        </p:nvSpPr>
        <p:spPr>
          <a:xfrm>
            <a:off x="5490372" y="1501922"/>
            <a:ext cx="2590821" cy="32570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>
              <a:lnSpc>
                <a:spcPct val="150000"/>
              </a:lnSpc>
              <a:buSzPts val="2000"/>
            </a:pPr>
            <a:r>
              <a:rPr lang="pt-BR" sz="1200" dirty="0">
                <a:solidFill>
                  <a:srgbClr val="833548"/>
                </a:solidFill>
                <a:latin typeface="Open Sans"/>
                <a:ea typeface="Open Sans"/>
                <a:cs typeface="Open Sans"/>
                <a:sym typeface="Open Sans"/>
              </a:rPr>
              <a:t>Projeto em parceira com a SES e COSEMS.</a:t>
            </a:r>
          </a:p>
          <a:p>
            <a:pPr algn="ctr">
              <a:lnSpc>
                <a:spcPct val="150000"/>
              </a:lnSpc>
              <a:buSzPts val="2000"/>
            </a:pPr>
            <a:r>
              <a:rPr lang="pt-BR" sz="1200" dirty="0">
                <a:solidFill>
                  <a:srgbClr val="833548"/>
                </a:solidFill>
                <a:latin typeface="Open Sans"/>
                <a:ea typeface="Open Sans"/>
                <a:cs typeface="Open Sans"/>
                <a:sym typeface="Open Sans"/>
              </a:rPr>
              <a:t>Patrocinado pela Roche e </a:t>
            </a:r>
            <a:r>
              <a:rPr lang="pt-BR" sz="1200" dirty="0" err="1">
                <a:solidFill>
                  <a:srgbClr val="833548"/>
                </a:solidFill>
                <a:latin typeface="Open Sans"/>
                <a:ea typeface="Open Sans"/>
                <a:cs typeface="Open Sans"/>
                <a:sym typeface="Open Sans"/>
              </a:rPr>
              <a:t>BrazilFoundation</a:t>
            </a:r>
            <a:r>
              <a:rPr lang="pt-BR" sz="1200" dirty="0">
                <a:solidFill>
                  <a:srgbClr val="833548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</a:p>
          <a:p>
            <a:pPr algn="ctr">
              <a:lnSpc>
                <a:spcPct val="150000"/>
              </a:lnSpc>
              <a:buSzPts val="2000"/>
            </a:pPr>
            <a:r>
              <a:rPr lang="pt-BR" sz="1200" dirty="0">
                <a:solidFill>
                  <a:srgbClr val="833548"/>
                </a:solidFill>
                <a:latin typeface="Open Sans"/>
                <a:ea typeface="Open Sans"/>
                <a:cs typeface="Open Sans"/>
                <a:sym typeface="Open Sans"/>
              </a:rPr>
              <a:t>Aprovado em 2020.</a:t>
            </a:r>
          </a:p>
          <a:p>
            <a:pPr algn="ctr">
              <a:lnSpc>
                <a:spcPct val="150000"/>
              </a:lnSpc>
              <a:buSzPts val="2000"/>
            </a:pPr>
            <a:endParaRPr lang="pt-BR" sz="1200" dirty="0">
              <a:solidFill>
                <a:srgbClr val="833548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ctr">
              <a:lnSpc>
                <a:spcPct val="150000"/>
              </a:lnSpc>
              <a:buSzPts val="2000"/>
            </a:pPr>
            <a:r>
              <a:rPr lang="pt-BR" sz="1200" dirty="0">
                <a:solidFill>
                  <a:srgbClr val="833548"/>
                </a:solidFill>
                <a:latin typeface="Open Sans"/>
                <a:ea typeface="Open Sans"/>
                <a:cs typeface="Open Sans"/>
                <a:sym typeface="Open Sans"/>
              </a:rPr>
              <a:t>Objetivo: </a:t>
            </a:r>
          </a:p>
          <a:p>
            <a:pPr>
              <a:lnSpc>
                <a:spcPct val="150000"/>
              </a:lnSpc>
              <a:buSzPts val="2000"/>
            </a:pPr>
            <a:endParaRPr lang="pt-BR" sz="2000" dirty="0">
              <a:solidFill>
                <a:srgbClr val="833548"/>
              </a:solidFill>
              <a:latin typeface="Open Sans"/>
              <a:ea typeface="Open Sans"/>
              <a:cs typeface="Open Sa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 b="1" dirty="0">
                <a:solidFill>
                  <a:srgbClr val="833548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sz="3000" b="1" dirty="0">
              <a:solidFill>
                <a:srgbClr val="833548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97483" y="4517569"/>
            <a:ext cx="1453685" cy="351513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58209" y="149709"/>
            <a:ext cx="3455146" cy="1405117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67878" y="0"/>
            <a:ext cx="4844955" cy="5143500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7878" y="-38182"/>
            <a:ext cx="9211878" cy="5181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8097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i</a:t>
            </a:r>
          </a:p>
        </p:txBody>
      </p:sp>
      <p:sp>
        <p:nvSpPr>
          <p:cNvPr id="6" name="Google Shape;100;p25"/>
          <p:cNvSpPr txBox="1"/>
          <p:nvPr/>
        </p:nvSpPr>
        <p:spPr>
          <a:xfrm>
            <a:off x="4669971" y="500743"/>
            <a:ext cx="4267199" cy="38535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50000"/>
              </a:lnSpc>
              <a:buSzPts val="2000"/>
            </a:pPr>
            <a:endParaRPr lang="pt-BR" sz="2000" dirty="0">
              <a:solidFill>
                <a:srgbClr val="833548"/>
              </a:solidFill>
              <a:latin typeface="Open Sans"/>
              <a:ea typeface="Open Sans"/>
              <a:cs typeface="Open Sa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 b="1" dirty="0">
                <a:solidFill>
                  <a:srgbClr val="833548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sz="3000" b="1" dirty="0">
              <a:solidFill>
                <a:srgbClr val="833548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97483" y="4517569"/>
            <a:ext cx="1453685" cy="351513"/>
          </a:xfrm>
          <a:prstGeom prst="rect">
            <a:avLst/>
          </a:prstGeom>
        </p:spPr>
      </p:pic>
      <p:pic>
        <p:nvPicPr>
          <p:cNvPr id="2050" name="Picture 2" descr="C:\Users\PROJETOS\Desktop\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6059" y="446314"/>
            <a:ext cx="3701142" cy="4169229"/>
          </a:xfrm>
          <a:prstGeom prst="rect">
            <a:avLst/>
          </a:prstGeom>
          <a:noFill/>
        </p:spPr>
      </p:pic>
      <p:sp>
        <p:nvSpPr>
          <p:cNvPr id="12" name="CaixaDeTexto 11"/>
          <p:cNvSpPr txBox="1"/>
          <p:nvPr/>
        </p:nvSpPr>
        <p:spPr>
          <a:xfrm>
            <a:off x="4593771" y="816429"/>
            <a:ext cx="436517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FF3399"/>
                </a:solidFill>
              </a:rPr>
              <a:t>Objetivos...</a:t>
            </a:r>
          </a:p>
          <a:p>
            <a:endParaRPr lang="pt-BR" dirty="0">
              <a:solidFill>
                <a:srgbClr val="FF3399"/>
              </a:solidFill>
            </a:endParaRPr>
          </a:p>
          <a:p>
            <a:pPr>
              <a:buFont typeface="Arial" charset="0"/>
              <a:buChar char="•"/>
            </a:pPr>
            <a:r>
              <a:rPr lang="pt-BR" dirty="0">
                <a:solidFill>
                  <a:srgbClr val="FF3399"/>
                </a:solidFill>
              </a:rPr>
              <a:t>Identificar comportamentos e hábitos de saúde das usuárias;</a:t>
            </a:r>
          </a:p>
          <a:p>
            <a:endParaRPr lang="pt-BR" dirty="0">
              <a:solidFill>
                <a:srgbClr val="FF3399"/>
              </a:solidFill>
            </a:endParaRPr>
          </a:p>
          <a:p>
            <a:pPr>
              <a:buFont typeface="Arial" charset="0"/>
              <a:buChar char="•"/>
            </a:pPr>
            <a:r>
              <a:rPr lang="pt-BR" dirty="0">
                <a:solidFill>
                  <a:srgbClr val="FF3399"/>
                </a:solidFill>
              </a:rPr>
              <a:t>Conhecer o perfil de saúde das usuárias com câncer de mama;</a:t>
            </a:r>
          </a:p>
          <a:p>
            <a:endParaRPr lang="pt-BR" dirty="0">
              <a:solidFill>
                <a:srgbClr val="FF3399"/>
              </a:solidFill>
            </a:endParaRPr>
          </a:p>
          <a:p>
            <a:pPr>
              <a:buFont typeface="Arial" charset="0"/>
              <a:buChar char="•"/>
            </a:pPr>
            <a:r>
              <a:rPr lang="pt-BR" dirty="0">
                <a:solidFill>
                  <a:srgbClr val="FF3399"/>
                </a:solidFill>
              </a:rPr>
              <a:t>Conhecer quais as medidas preventivas e de cuidados de  saúde são adotadas e as que não são adotadas pelas usuárias;</a:t>
            </a:r>
          </a:p>
          <a:p>
            <a:endParaRPr lang="pt-BR" dirty="0">
              <a:solidFill>
                <a:srgbClr val="FF3399"/>
              </a:solidFill>
            </a:endParaRPr>
          </a:p>
          <a:p>
            <a:pPr>
              <a:buFont typeface="Arial" charset="0"/>
              <a:buChar char="•"/>
            </a:pPr>
            <a:r>
              <a:rPr lang="pt-BR" dirty="0">
                <a:solidFill>
                  <a:srgbClr val="FF3399"/>
                </a:solidFill>
              </a:rPr>
              <a:t>Estimular rotinas de prevenção através do </a:t>
            </a:r>
            <a:r>
              <a:rPr lang="pt-BR" dirty="0" err="1">
                <a:solidFill>
                  <a:srgbClr val="FF3399"/>
                </a:solidFill>
              </a:rPr>
              <a:t>chatbot</a:t>
            </a:r>
            <a:r>
              <a:rPr lang="pt-BR" dirty="0">
                <a:solidFill>
                  <a:srgbClr val="FF3399"/>
                </a:solidFill>
              </a:rPr>
              <a:t>;</a:t>
            </a:r>
          </a:p>
          <a:p>
            <a:endParaRPr lang="pt-BR" dirty="0">
              <a:solidFill>
                <a:srgbClr val="FF3399"/>
              </a:solidFill>
            </a:endParaRPr>
          </a:p>
          <a:p>
            <a:pPr>
              <a:buFont typeface="Arial" charset="0"/>
              <a:buChar char="•"/>
            </a:pPr>
            <a:r>
              <a:rPr lang="pt-BR" dirty="0">
                <a:solidFill>
                  <a:srgbClr val="FF3399"/>
                </a:solidFill>
              </a:rPr>
              <a:t>Base estruturada de dados de usuárias antes do diagnóstico em faixa etária de risco;</a:t>
            </a:r>
          </a:p>
          <a:p>
            <a:pPr>
              <a:buFont typeface="Arial" charset="0"/>
              <a:buChar char="•"/>
            </a:pPr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53809734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2793</TotalTime>
  <Words>509</Words>
  <Application>Microsoft Office PowerPoint</Application>
  <PresentationFormat>Apresentação na tela (16:9)</PresentationFormat>
  <Paragraphs>119</Paragraphs>
  <Slides>21</Slides>
  <Notes>18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4</vt:i4>
      </vt:variant>
      <vt:variant>
        <vt:lpstr>Títulos de slides</vt:lpstr>
      </vt:variant>
      <vt:variant>
        <vt:i4>21</vt:i4>
      </vt:variant>
    </vt:vector>
  </HeadingPairs>
  <TitlesOfParts>
    <vt:vector size="31" baseType="lpstr">
      <vt:lpstr>Arial</vt:lpstr>
      <vt:lpstr>Calibri</vt:lpstr>
      <vt:lpstr>Arial Narrow</vt:lpstr>
      <vt:lpstr>Open Sans ExtraBold</vt:lpstr>
      <vt:lpstr>Open Sans</vt:lpstr>
      <vt:lpstr>Arial Black</vt:lpstr>
      <vt:lpstr>Simple Light</vt:lpstr>
      <vt:lpstr>Simple Light</vt:lpstr>
      <vt:lpstr>Office Theme</vt:lpstr>
      <vt:lpstr>1_Simple Light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Advocacy</dc:creator>
  <cp:lastModifiedBy>Elisete Ribeiro Lopes</cp:lastModifiedBy>
  <cp:revision>146</cp:revision>
  <dcterms:modified xsi:type="dcterms:W3CDTF">2023-03-13T17:38:28Z</dcterms:modified>
</cp:coreProperties>
</file>